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2" r:id="rId4"/>
    <p:sldId id="264" r:id="rId5"/>
    <p:sldId id="307" r:id="rId6"/>
    <p:sldId id="267" r:id="rId7"/>
    <p:sldId id="308" r:id="rId8"/>
    <p:sldId id="268" r:id="rId9"/>
    <p:sldId id="270" r:id="rId10"/>
    <p:sldId id="272" r:id="rId11"/>
    <p:sldId id="271" r:id="rId12"/>
    <p:sldId id="273" r:id="rId13"/>
    <p:sldId id="281" r:id="rId14"/>
    <p:sldId id="283" r:id="rId15"/>
    <p:sldId id="284" r:id="rId16"/>
    <p:sldId id="286" r:id="rId17"/>
    <p:sldId id="287" r:id="rId18"/>
    <p:sldId id="289" r:id="rId19"/>
    <p:sldId id="288" r:id="rId20"/>
    <p:sldId id="292" r:id="rId21"/>
    <p:sldId id="291" r:id="rId22"/>
    <p:sldId id="296" r:id="rId23"/>
    <p:sldId id="297" r:id="rId24"/>
    <p:sldId id="295" r:id="rId25"/>
    <p:sldId id="299" r:id="rId26"/>
    <p:sldId id="302" r:id="rId27"/>
    <p:sldId id="304" r:id="rId28"/>
    <p:sldId id="303" r:id="rId29"/>
  </p:sldIdLst>
  <p:sldSz cx="12192000" cy="6858000"/>
  <p:notesSz cx="6889750" cy="10021888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BMWGroupTN Condensed" pitchFamily="50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Wingdings 3" panose="05040102010807070707" pitchFamily="18" charset="2"/>
      <p:regular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orient="horz" pos="3725" userDrawn="1">
          <p15:clr>
            <a:srgbClr val="A4A3A4"/>
          </p15:clr>
        </p15:guide>
        <p15:guide id="5" orient="horz" pos="4178" userDrawn="1">
          <p15:clr>
            <a:srgbClr val="A4A3A4"/>
          </p15:clr>
        </p15:guide>
        <p15:guide id="6" pos="302" userDrawn="1">
          <p15:clr>
            <a:srgbClr val="A4A3A4"/>
          </p15:clr>
        </p15:guide>
        <p15:guide id="7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ECE"/>
    <a:srgbClr val="FFFFFF"/>
    <a:srgbClr val="FF5050"/>
    <a:srgbClr val="002060"/>
    <a:srgbClr val="4B9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08" autoAdjust="0"/>
    <p:restoredTop sz="94620" autoAdjust="0"/>
  </p:normalViewPr>
  <p:slideViewPr>
    <p:cSldViewPr snapToGrid="0" showGuides="1">
      <p:cViewPr varScale="1">
        <p:scale>
          <a:sx n="114" d="100"/>
          <a:sy n="114" d="100"/>
        </p:scale>
        <p:origin x="924" y="108"/>
      </p:cViewPr>
      <p:guideLst>
        <p:guide orient="horz" pos="1502"/>
        <p:guide pos="3840"/>
        <p:guide orient="horz" pos="935"/>
        <p:guide orient="horz" pos="3725"/>
        <p:guide orient="horz" pos="4178"/>
        <p:guide pos="302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r">
              <a:defRPr sz="1300"/>
            </a:lvl1pPr>
          </a:lstStyle>
          <a:p>
            <a:fld id="{0D149812-ADCD-4D87-9FC3-8C55FCBFD22D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3450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2" tIns="48316" rIns="96632" bIns="4831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823034"/>
            <a:ext cx="5511800" cy="3946118"/>
          </a:xfrm>
          <a:prstGeom prst="rect">
            <a:avLst/>
          </a:prstGeom>
        </p:spPr>
        <p:txBody>
          <a:bodyPr vert="horz" lIns="96632" tIns="48316" rIns="96632" bIns="48316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9057"/>
            <a:ext cx="2985558" cy="502833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7" y="9519057"/>
            <a:ext cx="2985558" cy="502833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r">
              <a:defRPr sz="1300"/>
            </a:lvl1pPr>
          </a:lstStyle>
          <a:p>
            <a:fld id="{43792939-0282-4949-BFA8-200E3DF51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94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55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  <a:p>
            <a:pPr algn="ctr"/>
            <a:r>
              <a:rPr lang="de-DE" dirty="0"/>
              <a:t>Kiste 9 „Flexible Grundschule“ (Kirsten)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066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709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  <a:p>
            <a:pPr algn="ctr"/>
            <a:r>
              <a:rPr lang="de-DE" dirty="0"/>
              <a:t>Kiste 10 „individuelles Lernen“ (Silvia)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134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Claudia W.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376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16"/>
            <a:r>
              <a:rPr lang="de-DE" dirty="0"/>
              <a:t>Claudia W.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980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16"/>
            <a:r>
              <a:rPr lang="de-DE" dirty="0"/>
              <a:t>Claudia W.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896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16"/>
            <a:r>
              <a:rPr lang="de-DE" dirty="0"/>
              <a:t>Claudia W.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025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Franziska</a:t>
            </a:r>
          </a:p>
          <a:p>
            <a:pPr algn="ctr"/>
            <a:r>
              <a:rPr lang="de-DE" dirty="0"/>
              <a:t>Kiste 14 „Schüler“ (Kirsten)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161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Franziska</a:t>
            </a:r>
          </a:p>
          <a:p>
            <a:pPr algn="ctr"/>
            <a:r>
              <a:rPr lang="de-DE" dirty="0"/>
              <a:t>Kiste „Kooperation“ (Babett)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104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Franziska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56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562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302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04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223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Kirsten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251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Kirsten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020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Kirsten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437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Julia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124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Julia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44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Julia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29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Cora</a:t>
            </a:r>
          </a:p>
          <a:p>
            <a:pPr algn="ctr"/>
            <a:r>
              <a:rPr lang="de-DE" dirty="0"/>
              <a:t>Folgende Kisten werden passend zum Vortrag als „Mauer“ aufgestellt: Kiste 1 „leben“ (Julia) – Kiste 2 „lernen“ (Kirsten) – Kiste 3 „wohlfühlen“ (Franziska)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14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Cora</a:t>
            </a:r>
          </a:p>
          <a:p>
            <a:pPr algn="ctr"/>
            <a:r>
              <a:rPr lang="de-DE" dirty="0"/>
              <a:t>Kiste 5 „Lehrer“ (Babett) und Kiste 6 „Eltern“ (Julia)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91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Cora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558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Cora</a:t>
            </a:r>
          </a:p>
          <a:p>
            <a:pPr algn="ctr"/>
            <a:r>
              <a:rPr lang="de-DE" dirty="0"/>
              <a:t>Kiste 7 „Medien“ (Babett)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670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5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pPr algn="ctr"/>
            <a:r>
              <a:rPr lang="de-DE"/>
              <a:t>Kiste 8 „soziales Lernen“ (Cora)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60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Julia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92939-0282-4949-BFA8-200E3DF51D3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26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6F4A3-AD7A-4718-9D79-8BC9F6B1B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6CB6F6-5027-48A9-9CDE-7149303BF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A62BBA-E2DC-417D-AB19-68AF80DA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10BA54-1873-4CA1-B7F2-14E5F802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E0AC58-BD25-40EC-85C8-0F46AD73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31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082D0-5CC4-40FC-BFF6-588349D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E0FE36-6957-4451-87E2-7BEFD646A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51BE3-3C75-42F0-A540-DF7EB0C2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F51182-4527-49C2-9603-E20B9284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89C1CC-2FA9-496D-B05C-9091BBA3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3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BCACC8A-68DD-447A-A2F2-0DB2AEE4A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71A0CE9-D9E9-440A-BDD3-5A48F47C9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8D28C-DFC8-4FFF-9B25-44F85C39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77F5FE-E559-4BFA-8C77-9C360DAC3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8C0974-E262-4055-8883-B0757CD9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21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F3AC5-20FA-4C6D-A09B-1469A4B5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A2F6D9-0932-46AC-A0FF-588AC947B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E4680D-DE5C-4ACE-96BC-C2ABB464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05A934-C57B-4C0D-BC76-C0D07005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D3FB7-4C82-42D4-A6FB-FE7540C0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90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89714-7238-4A17-A0B1-6D133F210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577238-E0EF-496C-B633-7CA38DBEF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7365E3-1EB9-43C8-8610-2A0F6494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A1372F-22E5-42E8-B482-EC06FD37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920CD0-3EE4-4EF1-B123-362C2909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78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9533B-7180-4115-8283-45F17340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58EE1D-A7E4-4C15-BE99-2599C8E5F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51071C-28E6-491E-9A6D-11341B54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C1741D-9243-4451-8E88-A2123CE9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1F744D-C677-4B1A-861B-F6FC6185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068C29-9302-4F55-B696-8DC36DA9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33AE66A-84A3-47B8-BB1B-5E3767774A6A}"/>
              </a:ext>
            </a:extLst>
          </p:cNvPr>
          <p:cNvGrpSpPr/>
          <p:nvPr userDrawn="1"/>
        </p:nvGrpSpPr>
        <p:grpSpPr>
          <a:xfrm>
            <a:off x="0" y="-36592"/>
            <a:ext cx="12193460" cy="1080000"/>
            <a:chOff x="0" y="-36592"/>
            <a:chExt cx="12193460" cy="108000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A846DA2-684C-4441-BDF0-02FB6483D665}"/>
                </a:ext>
              </a:extLst>
            </p:cNvPr>
            <p:cNvSpPr txBox="1"/>
            <p:nvPr/>
          </p:nvSpPr>
          <p:spPr>
            <a:xfrm>
              <a:off x="0" y="-36592"/>
              <a:ext cx="8776355" cy="1080000"/>
            </a:xfrm>
            <a:prstGeom prst="rect">
              <a:avLst/>
            </a:prstGeom>
            <a:gradFill flip="none" rotWithShape="1">
              <a:gsLst>
                <a:gs pos="0">
                  <a:srgbClr val="89EAF7">
                    <a:shade val="30000"/>
                    <a:satMod val="115000"/>
                  </a:srgbClr>
                </a:gs>
                <a:gs pos="50000">
                  <a:srgbClr val="89EAF7">
                    <a:shade val="67500"/>
                    <a:satMod val="115000"/>
                  </a:srgbClr>
                </a:gs>
                <a:gs pos="100000">
                  <a:srgbClr val="89EAF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endParaRPr lang="de-DE" sz="1800" dirty="0"/>
            </a:p>
            <a:p>
              <a:endParaRPr lang="de-DE" sz="1800" dirty="0"/>
            </a:p>
            <a:p>
              <a:endParaRPr lang="de-DE" sz="1800" dirty="0"/>
            </a:p>
            <a:p>
              <a:endParaRPr lang="de-DE" sz="1800" dirty="0"/>
            </a:p>
          </p:txBody>
        </p:sp>
        <p:pic>
          <p:nvPicPr>
            <p:cNvPr id="10" name="Grafik 1" descr="Z:\Kunden_divers\Grundschule_Wuerm\KD_0020_Corporate_Design\Logos\sx\GW_83mm_RGB.emf">
              <a:extLst>
                <a:ext uri="{FF2B5EF4-FFF2-40B4-BE49-F238E27FC236}">
                  <a16:creationId xmlns:a16="http://schemas.microsoft.com/office/drawing/2014/main" id="{C9F9E089-9018-4F2E-A1F9-CF76C9C54469}"/>
                </a:ext>
              </a:extLst>
            </p:cNvPr>
            <p:cNvPicPr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47516"/>
              <a:ext cx="3673415" cy="901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rafik 10" descr="Hintergrund.png">
              <a:extLst>
                <a:ext uri="{FF2B5EF4-FFF2-40B4-BE49-F238E27FC236}">
                  <a16:creationId xmlns:a16="http://schemas.microsoft.com/office/drawing/2014/main" id="{0D6178DC-E067-42ED-B6D2-206BC3305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rcRect l="63387"/>
            <a:stretch>
              <a:fillRect/>
            </a:stretch>
          </p:blipFill>
          <p:spPr>
            <a:xfrm>
              <a:off x="8755934" y="-36592"/>
              <a:ext cx="3437526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10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727D8-1071-43A3-91A7-DAC0362C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781782-E01E-40C4-B850-6AACE8FB3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AAD83C-4BFC-4759-9F83-9CBA47AE4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DFB084-0B58-4801-BCED-8EE776B32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AB4F1A-9007-4F8A-AD7C-2B9416CD5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908FCA5-09AB-464E-BCAA-995B43080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F271BE-4C8B-4683-A8A8-E86EA23E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F223CD-A84F-4B77-B2C0-F5586F3A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78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FDBD2-4DF3-409D-8B81-69CD00A8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A5D362-29B9-4715-A574-FD60409E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207973-C073-40AB-8621-6608D48D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ACE392-298F-4730-BCD8-5E9666D5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7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1846E0A-18A5-4171-B0EE-E9D4B37F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03AEE0-49A8-4FF0-A6DD-2F7FDBA7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A67642-F73E-420D-A541-18E14C9E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31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08C74-C56D-475C-85FD-29C108B6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E8323E-D72C-4EDF-AC4D-CBD692BEC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367596-2DF3-4E6C-91C9-9B86A401E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D95AC8-B176-4832-87E3-F0C2026B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6512F4-BD8B-4348-9137-B7E4F3FB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BB70EF-6185-4603-B33B-EF30DF3A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41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D0E02-BBAF-4938-AD0A-86EE9C7EB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160AFD3-F3B6-4F1E-A453-3F54C145A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DB761B-8091-4014-8945-F97D86141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C7AD16-2A8D-4494-A65A-0ECC20D6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7E59-99CA-4AD1-BA57-4B19465AAE86}" type="datetimeFigureOut">
              <a:rPr lang="de-DE" smtClean="0"/>
              <a:t>22.02.2024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5601E0-B785-4386-99F8-80BA2F12D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965B0E-DCE3-413B-8EC2-AA3391B6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832E-E8B6-4F8A-99B3-9B96F9F769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1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E65CF1-AED5-4F2E-90BE-A8EDA095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965CA-E225-4FE0-8ECD-48A771B38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345459-DA8F-427F-95CC-A5A5F1623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MWGroupTN Condensed" pitchFamily="50" charset="0"/>
              </a:defRPr>
            </a:lvl1pPr>
          </a:lstStyle>
          <a:p>
            <a:fld id="{2B7A7E59-99CA-4AD1-BA57-4B19465AAE86}" type="datetimeFigureOut">
              <a:rPr lang="de-DE" smtClean="0"/>
              <a:pPr/>
              <a:t>22.02.2024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32F82F-51DA-4C75-AE42-DC05F0A74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MWGroupTN Condensed" pitchFamily="50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FD206B-5C5A-41E1-A932-7D1EAA792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MWGroupTN Condensed" pitchFamily="50" charset="0"/>
              </a:defRPr>
            </a:lvl1pPr>
          </a:lstStyle>
          <a:p>
            <a:fld id="{AAC5832E-E8B6-4F8A-99B3-9B96F9F769C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1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MWGroupTN Condens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MWGroupTN Condensed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MWGroupTN Condensed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MWGroupTN Condensed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MWGroupTN Condensed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MWGroupTN Condensed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://www.km.bayern.de/lehrer/meldung/1129.html" TargetMode="External"/><Relationship Id="rId4" Type="http://schemas.openxmlformats.org/officeDocument/2006/relationships/hyperlink" Target="http://www.bildungspakt-bayern.de/projekte/flexible-grundschule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hort-stockdorf@awo-muenchen.d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mittagsbetreuung@ekp.d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manager-online.d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erderverein-stockdorf.d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undschule-stockdorf.d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231D188-DCD0-4C41-9B8A-C9CEB377F5B5}"/>
              </a:ext>
            </a:extLst>
          </p:cNvPr>
          <p:cNvSpPr txBox="1">
            <a:spLocks/>
          </p:cNvSpPr>
          <p:nvPr/>
        </p:nvSpPr>
        <p:spPr>
          <a:xfrm>
            <a:off x="1981193" y="237261"/>
            <a:ext cx="8229600" cy="8636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rgbClr val="002060"/>
                </a:solidFill>
                <a:latin typeface="BMWGroupTN Condensed" pitchFamily="50" charset="0"/>
              </a:rPr>
              <a:t>Herzlich willkommen an unserer Schule</a:t>
            </a:r>
          </a:p>
        </p:txBody>
      </p:sp>
      <p:pic>
        <p:nvPicPr>
          <p:cNvPr id="7" name="Picture 2" descr="C:\Privat\Schule\homepage1\Startseite.jpg">
            <a:extLst>
              <a:ext uri="{FF2B5EF4-FFF2-40B4-BE49-F238E27FC236}">
                <a16:creationId xmlns:a16="http://schemas.microsoft.com/office/drawing/2014/main" id="{163604B7-D5AB-4508-B806-9C8CFB020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/>
          <a:srcRect t="8797"/>
          <a:stretch/>
        </p:blipFill>
        <p:spPr bwMode="auto">
          <a:xfrm>
            <a:off x="1121794" y="1274160"/>
            <a:ext cx="9948411" cy="485077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875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3A20CC3-EF6E-460D-813B-928EDA28563A}"/>
              </a:ext>
            </a:extLst>
          </p:cNvPr>
          <p:cNvSpPr txBox="1">
            <a:spLocks/>
          </p:cNvSpPr>
          <p:nvPr/>
        </p:nvSpPr>
        <p:spPr>
          <a:xfrm>
            <a:off x="479425" y="6103386"/>
            <a:ext cx="11233150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Jahrgangskombinierte Klassen</a:t>
            </a:r>
          </a:p>
        </p:txBody>
      </p:sp>
      <p:sp>
        <p:nvSpPr>
          <p:cNvPr id="10" name="Untertitel 5">
            <a:extLst>
              <a:ext uri="{FF2B5EF4-FFF2-40B4-BE49-F238E27FC236}">
                <a16:creationId xmlns:a16="http://schemas.microsoft.com/office/drawing/2014/main" id="{8EBC7101-88CE-4615-8322-978273395EFE}"/>
              </a:ext>
            </a:extLst>
          </p:cNvPr>
          <p:cNvSpPr txBox="1">
            <a:spLocks/>
          </p:cNvSpPr>
          <p:nvPr/>
        </p:nvSpPr>
        <p:spPr>
          <a:xfrm>
            <a:off x="484472" y="2794652"/>
            <a:ext cx="8352928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>
                <a:latin typeface="Arial Narrow" panose="020B0606020202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5113" indent="-265113"/>
            <a:r>
              <a:rPr lang="de-DE" sz="2100" dirty="0">
                <a:latin typeface="BMWGroupTN Condensed" pitchFamily="50" charset="0"/>
              </a:rPr>
              <a:t>Flexible Eingangsphase </a:t>
            </a:r>
            <a:br>
              <a:rPr lang="de-DE" sz="2100" dirty="0">
                <a:latin typeface="BMWGroupTN Condensed" pitchFamily="50" charset="0"/>
              </a:rPr>
            </a:br>
            <a:r>
              <a:rPr lang="de-DE" sz="2100" dirty="0">
                <a:latin typeface="BMWGroupTN Condensed" pitchFamily="50" charset="0"/>
              </a:rPr>
              <a:t>von ein bis drei Jahren ohne offizielle Wiederholung</a:t>
            </a:r>
          </a:p>
          <a:p>
            <a:pPr marL="265113" indent="-265113"/>
            <a:r>
              <a:rPr lang="de-DE" sz="2100" dirty="0">
                <a:latin typeface="BMWGroupTN Condensed" pitchFamily="50" charset="0"/>
              </a:rPr>
              <a:t>Heterogenität nutzen</a:t>
            </a:r>
          </a:p>
          <a:p>
            <a:pPr marL="265113" indent="-265113"/>
            <a:r>
              <a:rPr lang="de-DE" sz="2100" dirty="0">
                <a:latin typeface="BMWGroupTN Condensed" pitchFamily="50" charset="0"/>
              </a:rPr>
              <a:t>weitere Infos auf der Schulhomepage oder unter …</a:t>
            </a:r>
          </a:p>
          <a:p>
            <a:endParaRPr lang="de-DE" sz="2100" dirty="0">
              <a:latin typeface="BMWGroupTN Condensed" pitchFamily="50" charset="0"/>
            </a:endParaRPr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id="{5CEBEDDA-30F5-47ED-A239-9C7C99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79" b="9079"/>
          <a:stretch/>
        </p:blipFill>
        <p:spPr>
          <a:xfrm>
            <a:off x="7866086" y="2738476"/>
            <a:ext cx="3502324" cy="271948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Untertitel 5">
            <a:extLst>
              <a:ext uri="{FF2B5EF4-FFF2-40B4-BE49-F238E27FC236}">
                <a16:creationId xmlns:a16="http://schemas.microsoft.com/office/drawing/2014/main" id="{86E089FD-B8E2-4287-9419-2F4413C385A0}"/>
              </a:ext>
            </a:extLst>
          </p:cNvPr>
          <p:cNvSpPr txBox="1">
            <a:spLocks/>
          </p:cNvSpPr>
          <p:nvPr/>
        </p:nvSpPr>
        <p:spPr>
          <a:xfrm>
            <a:off x="737450" y="4501277"/>
            <a:ext cx="6802506" cy="7874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de-DE" sz="2100" dirty="0">
                <a:solidFill>
                  <a:srgbClr val="002060"/>
                </a:solidFill>
                <a:latin typeface="BMWGroupTN Condensed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www.bildungspakt-bayern.de/projekte/flexible-grundschule/</a:t>
            </a:r>
            <a:br>
              <a:rPr lang="de-DE" sz="2100" dirty="0">
                <a:solidFill>
                  <a:srgbClr val="002060"/>
                </a:solidFill>
                <a:latin typeface="BMWGroupTN Condensed" pitchFamily="50" charset="0"/>
              </a:rPr>
            </a:br>
            <a:r>
              <a:rPr lang="de-DE" sz="2100" dirty="0">
                <a:solidFill>
                  <a:srgbClr val="002060"/>
                </a:solidFill>
                <a:latin typeface="BMWGroupTN Condensed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www.km.bayern.de/lehrer/meldung/1129.html</a:t>
            </a:r>
            <a:r>
              <a:rPr lang="de-DE" sz="2100" dirty="0">
                <a:solidFill>
                  <a:srgbClr val="002060"/>
                </a:solidFill>
                <a:latin typeface="BMWGroupTN Condensed" pitchFamily="50" charset="0"/>
              </a:rPr>
              <a:t> </a:t>
            </a:r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A975FD97-1779-4CA9-A9C6-27032EF4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88" y="1520825"/>
            <a:ext cx="2723824" cy="7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37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F6CB482E-FBF4-4E8B-A31A-AA1394E2805D}"/>
              </a:ext>
            </a:extLst>
          </p:cNvPr>
          <p:cNvSpPr/>
          <p:nvPr/>
        </p:nvSpPr>
        <p:spPr>
          <a:xfrm>
            <a:off x="6440426" y="1963801"/>
            <a:ext cx="4910328" cy="8412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tx1"/>
                </a:solidFill>
                <a:latin typeface="BMWGroupTN Condensed" pitchFamily="50" charset="0"/>
              </a:rPr>
              <a:t>Jahrgangsreine Klassen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32D4514-9E42-4B95-A5B1-D721860ADF2C}"/>
              </a:ext>
            </a:extLst>
          </p:cNvPr>
          <p:cNvSpPr/>
          <p:nvPr/>
        </p:nvSpPr>
        <p:spPr>
          <a:xfrm>
            <a:off x="841248" y="1963801"/>
            <a:ext cx="4910328" cy="8412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tx1"/>
                </a:solidFill>
                <a:latin typeface="BMWGroupTN Condensed" pitchFamily="50" charset="0"/>
              </a:rPr>
              <a:t>Jahrgangskombinierte Klassen</a:t>
            </a:r>
          </a:p>
        </p:txBody>
      </p:sp>
      <p:sp>
        <p:nvSpPr>
          <p:cNvPr id="9" name="Untertitel 5">
            <a:extLst>
              <a:ext uri="{FF2B5EF4-FFF2-40B4-BE49-F238E27FC236}">
                <a16:creationId xmlns:a16="http://schemas.microsoft.com/office/drawing/2014/main" id="{354913C6-7FDB-4DEC-A058-A974917E4D30}"/>
              </a:ext>
            </a:extLst>
          </p:cNvPr>
          <p:cNvSpPr txBox="1">
            <a:spLocks/>
          </p:cNvSpPr>
          <p:nvPr/>
        </p:nvSpPr>
        <p:spPr>
          <a:xfrm>
            <a:off x="841248" y="3280545"/>
            <a:ext cx="5468112" cy="27912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lnSpc>
                <a:spcPts val="2600"/>
              </a:lnSpc>
            </a:pPr>
            <a:r>
              <a:rPr lang="de-DE" sz="2000" dirty="0">
                <a:latin typeface="BMWGroupTN Condensed" pitchFamily="50" charset="0"/>
              </a:rPr>
              <a:t>Altersheterogene Gruppe, </a:t>
            </a:r>
            <a:br>
              <a:rPr lang="de-DE" sz="2000" dirty="0">
                <a:latin typeface="BMWGroupTN Condensed" pitchFamily="50" charset="0"/>
              </a:rPr>
            </a:br>
            <a:r>
              <a:rPr lang="de-DE" sz="2000" dirty="0">
                <a:latin typeface="BMWGroupTN Condensed" pitchFamily="50" charset="0"/>
              </a:rPr>
              <a:t>jährlicher Wechsel </a:t>
            </a:r>
          </a:p>
          <a:p>
            <a:pPr marL="265113" indent="-265113">
              <a:lnSpc>
                <a:spcPts val="2600"/>
              </a:lnSpc>
            </a:pPr>
            <a:r>
              <a:rPr lang="de-DE" sz="2000" dirty="0">
                <a:latin typeface="BMWGroupTN Condensed" pitchFamily="50" charset="0"/>
              </a:rPr>
              <a:t>Feste Patenschaften und Helfersysteme </a:t>
            </a:r>
            <a:br>
              <a:rPr lang="de-DE" sz="2000" dirty="0">
                <a:latin typeface="BMWGroupTN Condensed" pitchFamily="50" charset="0"/>
              </a:rPr>
            </a:br>
            <a:r>
              <a:rPr lang="de-DE" sz="2000" dirty="0">
                <a:latin typeface="BMWGroupTN Condensed" pitchFamily="50" charset="0"/>
              </a:rPr>
              <a:t>in der Klasse</a:t>
            </a:r>
          </a:p>
          <a:p>
            <a:pPr marL="265113" indent="-265113">
              <a:lnSpc>
                <a:spcPts val="2600"/>
              </a:lnSpc>
            </a:pPr>
            <a:r>
              <a:rPr lang="de-DE" sz="2000" dirty="0">
                <a:latin typeface="BMWGroupTN Condensed" pitchFamily="50" charset="0"/>
              </a:rPr>
              <a:t>Partielles Arbeiten auf eigenem Lernniveau</a:t>
            </a:r>
          </a:p>
          <a:p>
            <a:pPr marL="265113" indent="-265113">
              <a:lnSpc>
                <a:spcPts val="2600"/>
              </a:lnSpc>
            </a:pPr>
            <a:r>
              <a:rPr lang="de-DE" sz="2000" dirty="0">
                <a:latin typeface="BMWGroupTN Condensed" pitchFamily="50" charset="0"/>
              </a:rPr>
              <a:t>Mehr Unterricht </a:t>
            </a:r>
            <a:br>
              <a:rPr lang="de-DE" sz="2000" dirty="0">
                <a:latin typeface="BMWGroupTN Condensed" pitchFamily="50" charset="0"/>
              </a:rPr>
            </a:br>
            <a:r>
              <a:rPr lang="de-DE" sz="2000" dirty="0">
                <a:latin typeface="BMWGroupTN Condensed" pitchFamily="50" charset="0"/>
              </a:rPr>
              <a:t>durch mehr Differenzierungsstunden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FF2F0766-761B-433F-A3F8-A68D1105FA6A}"/>
              </a:ext>
            </a:extLst>
          </p:cNvPr>
          <p:cNvSpPr txBox="1"/>
          <p:nvPr/>
        </p:nvSpPr>
        <p:spPr>
          <a:xfrm>
            <a:off x="6440425" y="3280545"/>
            <a:ext cx="5012729" cy="27767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marL="265113" indent="-265113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BMWGroupTN Condensed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Altershomogene Gruppe, </a:t>
            </a:r>
            <a:br>
              <a:rPr lang="de-DE" dirty="0"/>
            </a:br>
            <a:r>
              <a:rPr lang="de-DE" dirty="0"/>
              <a:t>bleibendes Sozialgefüge</a:t>
            </a:r>
          </a:p>
          <a:p>
            <a:r>
              <a:rPr lang="de-DE" dirty="0"/>
              <a:t>Patenschaften </a:t>
            </a:r>
            <a:br>
              <a:rPr lang="de-DE" dirty="0"/>
            </a:br>
            <a:r>
              <a:rPr lang="de-DE" dirty="0"/>
              <a:t>mit anderen Klassen</a:t>
            </a:r>
          </a:p>
          <a:p>
            <a:r>
              <a:rPr lang="de-DE" dirty="0"/>
              <a:t>Mehr gemeinsames Lernen und Arbeiten</a:t>
            </a:r>
          </a:p>
          <a:p>
            <a:r>
              <a:rPr lang="de-DE" dirty="0"/>
              <a:t>Größere Freiräume innerhalb des Schultages</a:t>
            </a:r>
          </a:p>
        </p:txBody>
      </p:sp>
    </p:spTree>
    <p:extLst>
      <p:ext uri="{BB962C8B-B14F-4D97-AF65-F5344CB8AC3E}">
        <p14:creationId xmlns:p14="http://schemas.microsoft.com/office/powerpoint/2010/main" val="228975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586F2AB0-442C-4CDF-9676-CDA8C3DFD8FA}"/>
              </a:ext>
            </a:extLst>
          </p:cNvPr>
          <p:cNvSpPr txBox="1">
            <a:spLocks/>
          </p:cNvSpPr>
          <p:nvPr/>
        </p:nvSpPr>
        <p:spPr>
          <a:xfrm>
            <a:off x="479425" y="6109355"/>
            <a:ext cx="11233150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Lernentwicklungsgespräche</a:t>
            </a:r>
          </a:p>
        </p:txBody>
      </p:sp>
      <p:sp>
        <p:nvSpPr>
          <p:cNvPr id="14" name="Rechteck 3">
            <a:extLst>
              <a:ext uri="{FF2B5EF4-FFF2-40B4-BE49-F238E27FC236}">
                <a16:creationId xmlns:a16="http://schemas.microsoft.com/office/drawing/2014/main" id="{2024ECD8-6696-4CC7-8CEE-0B4B39E03F5A}"/>
              </a:ext>
            </a:extLst>
          </p:cNvPr>
          <p:cNvSpPr/>
          <p:nvPr/>
        </p:nvSpPr>
        <p:spPr>
          <a:xfrm>
            <a:off x="7306056" y="2984681"/>
            <a:ext cx="4278503" cy="15088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2800"/>
              </a:lnSpc>
              <a:spcBef>
                <a:spcPts val="1000"/>
              </a:spcBef>
            </a:pPr>
            <a:r>
              <a:rPr lang="de-DE" sz="2200" dirty="0">
                <a:solidFill>
                  <a:srgbClr val="002060"/>
                </a:solidFill>
                <a:latin typeface="BMWGroupTN Condensed" pitchFamily="50" charset="0"/>
              </a:rPr>
              <a:t>Dokumentierte Lernentwicklungsgespräche ersetzen die Halbjahreszeugnisse </a:t>
            </a:r>
            <a:br>
              <a:rPr lang="de-DE" sz="2200" dirty="0">
                <a:solidFill>
                  <a:srgbClr val="002060"/>
                </a:solidFill>
                <a:latin typeface="BMWGroupTN Condensed" pitchFamily="50" charset="0"/>
              </a:rPr>
            </a:br>
            <a:r>
              <a:rPr lang="de-DE" sz="2200" dirty="0">
                <a:solidFill>
                  <a:srgbClr val="002060"/>
                </a:solidFill>
                <a:latin typeface="BMWGroupTN Condensed" pitchFamily="50" charset="0"/>
              </a:rPr>
              <a:t>der ersten drei Jahrgangsstufen</a:t>
            </a:r>
          </a:p>
        </p:txBody>
      </p:sp>
      <p:pic>
        <p:nvPicPr>
          <p:cNvPr id="15" name="Grafik 4">
            <a:extLst>
              <a:ext uri="{FF2B5EF4-FFF2-40B4-BE49-F238E27FC236}">
                <a16:creationId xmlns:a16="http://schemas.microsoft.com/office/drawing/2014/main" id="{1B1FA54E-A13E-4264-B2B5-EC71F16874C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7136"/>
          <a:stretch>
            <a:fillRect/>
          </a:stretch>
        </p:blipFill>
        <p:spPr bwMode="auto">
          <a:xfrm>
            <a:off x="766086" y="2122531"/>
            <a:ext cx="5543274" cy="3986824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06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>
            <a:extLst>
              <a:ext uri="{FF2B5EF4-FFF2-40B4-BE49-F238E27FC236}">
                <a16:creationId xmlns:a16="http://schemas.microsoft.com/office/drawing/2014/main" id="{CCB46294-9CCA-4096-84FF-713B94AC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211876"/>
            <a:ext cx="8642349" cy="54572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82539CF-DDD8-459F-9BE9-D26C00CE1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041" y="1841364"/>
            <a:ext cx="7131706" cy="42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>
            <a:extLst>
              <a:ext uri="{FF2B5EF4-FFF2-40B4-BE49-F238E27FC236}">
                <a16:creationId xmlns:a16="http://schemas.microsoft.com/office/drawing/2014/main" id="{C2DE3802-F646-48DB-BDCC-4FA83026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211876"/>
            <a:ext cx="8642350" cy="54572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6CCCF15-A7C8-4D6F-9680-F1195C0D1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38" y="1862971"/>
            <a:ext cx="7101078" cy="41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5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>
            <a:extLst>
              <a:ext uri="{FF2B5EF4-FFF2-40B4-BE49-F238E27FC236}">
                <a16:creationId xmlns:a16="http://schemas.microsoft.com/office/drawing/2014/main" id="{FA55CF27-3F15-4641-8821-6CFC6D3E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211876"/>
            <a:ext cx="8642349" cy="54572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989DE65-D0EE-4E6E-A4E8-4163BF846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850227"/>
            <a:ext cx="7175094" cy="42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5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>
            <a:extLst>
              <a:ext uri="{FF2B5EF4-FFF2-40B4-BE49-F238E27FC236}">
                <a16:creationId xmlns:a16="http://schemas.microsoft.com/office/drawing/2014/main" id="{FA55CF27-3F15-4641-8821-6CFC6D3E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211876"/>
            <a:ext cx="8642349" cy="54572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D11450F-F52F-4A4A-9FCA-333D5D38C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9" b="4818"/>
          <a:stretch/>
        </p:blipFill>
        <p:spPr>
          <a:xfrm>
            <a:off x="2607312" y="1864317"/>
            <a:ext cx="7148352" cy="404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00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479425" y="6109355"/>
            <a:ext cx="11233150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pPr algn="r"/>
            <a:r>
              <a:rPr lang="de-DE" dirty="0"/>
              <a:t>Tipps für einen guten Schulstart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82964DBA-9375-4BB0-9CFB-E048B53C3FC3}"/>
              </a:ext>
            </a:extLst>
          </p:cNvPr>
          <p:cNvSpPr txBox="1">
            <a:spLocks/>
          </p:cNvSpPr>
          <p:nvPr/>
        </p:nvSpPr>
        <p:spPr>
          <a:xfrm>
            <a:off x="567179" y="1791391"/>
            <a:ext cx="6080290" cy="23493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66700" indent="-266700">
              <a:spcBef>
                <a:spcPct val="20000"/>
              </a:spcBef>
              <a:buFont typeface="Arial" pitchFamily="34" charset="0"/>
              <a:buChar char="•"/>
              <a:defRPr sz="2200">
                <a:latin typeface="Bahnschrift Light SemiCondensed" panose="020B0502040204020203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Klatsch- und Reimspiele, singen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gemeinsame Brettspiele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Ausflüge, Natur erleben, wandern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Geschichten vorlesen, Wimmelbücher erleben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Verantwortungen übertragen, </a:t>
            </a:r>
            <a:br>
              <a:rPr lang="de-DE" dirty="0">
                <a:solidFill>
                  <a:srgbClr val="002060"/>
                </a:solidFill>
                <a:latin typeface="BMWGroupTN Condensed" pitchFamily="50" charset="0"/>
              </a:rPr>
            </a:br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Aufgaben für die Familie genau/pünktlich erledigen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9EC5C75-7A6D-4EC0-BB5A-A59E52B33284}"/>
              </a:ext>
            </a:extLst>
          </p:cNvPr>
          <p:cNvSpPr txBox="1"/>
          <p:nvPr/>
        </p:nvSpPr>
        <p:spPr>
          <a:xfrm>
            <a:off x="0" y="4697304"/>
            <a:ext cx="12192000" cy="52322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2200" dirty="0">
                <a:solidFill>
                  <a:srgbClr val="002060"/>
                </a:solidFill>
                <a:latin typeface="BMWGroupTN Condensed" pitchFamily="50" charset="0"/>
              </a:rPr>
              <a:t>Die Kindergärten haben Handouts mit Fördermöglichkeiten. </a:t>
            </a:r>
            <a:br>
              <a:rPr lang="de-DE" sz="2200" dirty="0">
                <a:solidFill>
                  <a:srgbClr val="002060"/>
                </a:solidFill>
                <a:latin typeface="BMWGroupTN Condensed" pitchFamily="50" charset="0"/>
              </a:rPr>
            </a:br>
            <a:r>
              <a:rPr lang="de-DE" sz="2200" dirty="0">
                <a:solidFill>
                  <a:srgbClr val="002060"/>
                </a:solidFill>
                <a:latin typeface="BMWGroupTN Condensed" pitchFamily="50" charset="0"/>
              </a:rPr>
              <a:t>Bitte fragen Sie bei Bedarf dort nach.</a:t>
            </a:r>
          </a:p>
        </p:txBody>
      </p:sp>
    </p:spTree>
    <p:extLst>
      <p:ext uri="{BB962C8B-B14F-4D97-AF65-F5344CB8AC3E}">
        <p14:creationId xmlns:p14="http://schemas.microsoft.com/office/powerpoint/2010/main" val="3472857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637921" y="6109355"/>
            <a:ext cx="11233150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pPr algn="r"/>
            <a:r>
              <a:rPr lang="de-DE" dirty="0"/>
              <a:t>Kooperation Kindergarten-Grundschule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82964DBA-9375-4BB0-9CFB-E048B53C3FC3}"/>
              </a:ext>
            </a:extLst>
          </p:cNvPr>
          <p:cNvSpPr txBox="1">
            <a:spLocks/>
          </p:cNvSpPr>
          <p:nvPr/>
        </p:nvSpPr>
        <p:spPr>
          <a:xfrm>
            <a:off x="479425" y="1800608"/>
            <a:ext cx="7416824" cy="37145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marL="266700" indent="-266700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  <a:defRPr sz="2200">
                <a:solidFill>
                  <a:srgbClr val="002060"/>
                </a:solidFill>
                <a:latin typeface="BMWGroupTN Condensed" pitchFamily="50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ts val="2800"/>
              </a:lnSpc>
            </a:pPr>
            <a:r>
              <a:rPr lang="de-DE" dirty="0"/>
              <a:t>Gemeinsame Jahresplanung </a:t>
            </a:r>
            <a:br>
              <a:rPr lang="de-DE" dirty="0"/>
            </a:br>
            <a:r>
              <a:rPr lang="de-DE" dirty="0"/>
              <a:t>	Kindergärten und Grundschule</a:t>
            </a:r>
          </a:p>
          <a:p>
            <a:pPr>
              <a:lnSpc>
                <a:spcPts val="2800"/>
              </a:lnSpc>
            </a:pPr>
            <a:r>
              <a:rPr lang="de-DE" dirty="0"/>
              <a:t>Intensiver Austausch </a:t>
            </a:r>
            <a:br>
              <a:rPr lang="de-DE" dirty="0"/>
            </a:br>
            <a:r>
              <a:rPr lang="de-DE" dirty="0"/>
              <a:t>	zwischen Erzieherinnen und Lehrerinnen</a:t>
            </a:r>
          </a:p>
          <a:p>
            <a:pPr>
              <a:lnSpc>
                <a:spcPts val="2800"/>
              </a:lnSpc>
            </a:pPr>
            <a:r>
              <a:rPr lang="de-DE" dirty="0"/>
              <a:t>Mind. zwei „Tage der Großen“ an der Schule</a:t>
            </a:r>
          </a:p>
          <a:p>
            <a:pPr>
              <a:lnSpc>
                <a:spcPts val="2800"/>
              </a:lnSpc>
            </a:pPr>
            <a:r>
              <a:rPr lang="de-DE" dirty="0"/>
              <a:t>Regelmäßiger Kontakt zu den Kindergärten </a:t>
            </a:r>
            <a:br>
              <a:rPr lang="de-DE" dirty="0"/>
            </a:br>
            <a:r>
              <a:rPr lang="de-DE" dirty="0"/>
              <a:t>	… durch Kooperationslehrerin</a:t>
            </a:r>
          </a:p>
          <a:p>
            <a:pPr>
              <a:lnSpc>
                <a:spcPts val="2800"/>
              </a:lnSpc>
            </a:pPr>
            <a:r>
              <a:rPr lang="de-DE" dirty="0"/>
              <a:t>Vorkurs Deutsch </a:t>
            </a:r>
            <a:br>
              <a:rPr lang="de-DE" dirty="0"/>
            </a:br>
            <a:r>
              <a:rPr lang="de-DE" dirty="0"/>
              <a:t>	… durch Lehrkraft</a:t>
            </a:r>
          </a:p>
        </p:txBody>
      </p:sp>
    </p:spTree>
    <p:extLst>
      <p:ext uri="{BB962C8B-B14F-4D97-AF65-F5344CB8AC3E}">
        <p14:creationId xmlns:p14="http://schemas.microsoft.com/office/powerpoint/2010/main" val="124757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479426" y="6109355"/>
            <a:ext cx="11233149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Wer stellt die Schulfähigkeit fest?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82964DBA-9375-4BB0-9CFB-E048B53C3FC3}"/>
              </a:ext>
            </a:extLst>
          </p:cNvPr>
          <p:cNvSpPr txBox="1">
            <a:spLocks/>
          </p:cNvSpPr>
          <p:nvPr/>
        </p:nvSpPr>
        <p:spPr>
          <a:xfrm>
            <a:off x="604519" y="2080082"/>
            <a:ext cx="8777696" cy="31502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marL="266700" indent="-266700">
              <a:lnSpc>
                <a:spcPts val="28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  <a:defRPr sz="2200">
                <a:solidFill>
                  <a:srgbClr val="002060"/>
                </a:solidFill>
                <a:latin typeface="BMWGroupTN Condensed" pitchFamily="50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Wichtige Informationen </a:t>
            </a:r>
            <a:br>
              <a:rPr lang="de-DE" dirty="0"/>
            </a:br>
            <a:r>
              <a:rPr lang="de-DE" dirty="0"/>
              <a:t>durch die Aussagen des Kindergartens</a:t>
            </a:r>
            <a:br>
              <a:rPr lang="de-DE" dirty="0"/>
            </a:br>
            <a:r>
              <a:rPr lang="de-DE" dirty="0"/>
              <a:t>(Übergabebogen)</a:t>
            </a:r>
          </a:p>
          <a:p>
            <a:r>
              <a:rPr lang="de-DE" dirty="0"/>
              <a:t>„Schulspiel“ als Methode </a:t>
            </a:r>
            <a:br>
              <a:rPr lang="de-DE" dirty="0"/>
            </a:br>
            <a:r>
              <a:rPr lang="de-DE" dirty="0"/>
              <a:t>zur Feststellung der Schulfähigkeit in der Schule</a:t>
            </a:r>
          </a:p>
          <a:p>
            <a:r>
              <a:rPr lang="de-DE" dirty="0"/>
              <a:t>Beratung der Eltern </a:t>
            </a:r>
            <a:br>
              <a:rPr lang="de-DE" dirty="0"/>
            </a:br>
            <a:r>
              <a:rPr lang="de-DE" dirty="0"/>
              <a:t>durch die Schule bei Unsicherheiten </a:t>
            </a:r>
            <a:br>
              <a:rPr lang="de-DE" dirty="0"/>
            </a:br>
            <a:r>
              <a:rPr lang="de-DE" dirty="0"/>
              <a:t>(insbesondere bei Korridorkindern)</a:t>
            </a:r>
          </a:p>
        </p:txBody>
      </p:sp>
    </p:spTree>
    <p:extLst>
      <p:ext uri="{BB962C8B-B14F-4D97-AF65-F5344CB8AC3E}">
        <p14:creationId xmlns:p14="http://schemas.microsoft.com/office/powerpoint/2010/main" val="15512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4" descr="Schulbild gesamt 2011-12.jpg">
            <a:extLst>
              <a:ext uri="{FF2B5EF4-FFF2-40B4-BE49-F238E27FC236}">
                <a16:creationId xmlns:a16="http://schemas.microsoft.com/office/drawing/2014/main" id="{8CC0330D-1521-47A4-AD94-86EDF0A58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2102" b="9909"/>
          <a:stretch/>
        </p:blipFill>
        <p:spPr>
          <a:xfrm>
            <a:off x="1545104" y="2029087"/>
            <a:ext cx="9101792" cy="447077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feld 2">
            <a:extLst>
              <a:ext uri="{FF2B5EF4-FFF2-40B4-BE49-F238E27FC236}">
                <a16:creationId xmlns:a16="http://schemas.microsoft.com/office/drawing/2014/main" id="{31A66573-B318-48A7-8D11-A92166FA81B8}"/>
              </a:ext>
            </a:extLst>
          </p:cNvPr>
          <p:cNvSpPr txBox="1"/>
          <p:nvPr/>
        </p:nvSpPr>
        <p:spPr>
          <a:xfrm>
            <a:off x="2693930" y="1127516"/>
            <a:ext cx="6768752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rgbClr val="0070C0"/>
                </a:solidFill>
                <a:latin typeface="Bahnschrift Light Condense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rgbClr val="002060"/>
                </a:solidFill>
                <a:latin typeface="BMWGroupTN Condensed" pitchFamily="50" charset="0"/>
              </a:rPr>
              <a:t>Gemeinsam die Welt entdecken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0273524-03AB-4C0F-B5B0-7B0752FE93AE}"/>
              </a:ext>
            </a:extLst>
          </p:cNvPr>
          <p:cNvGrpSpPr/>
          <p:nvPr/>
        </p:nvGrpSpPr>
        <p:grpSpPr>
          <a:xfrm>
            <a:off x="0" y="-36592"/>
            <a:ext cx="12193460" cy="1080000"/>
            <a:chOff x="0" y="-36592"/>
            <a:chExt cx="12193460" cy="108000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234BE3F-B708-49AC-82FA-3076E0341D9E}"/>
                </a:ext>
              </a:extLst>
            </p:cNvPr>
            <p:cNvSpPr txBox="1"/>
            <p:nvPr/>
          </p:nvSpPr>
          <p:spPr>
            <a:xfrm>
              <a:off x="0" y="-36592"/>
              <a:ext cx="8776355" cy="1080000"/>
            </a:xfrm>
            <a:prstGeom prst="rect">
              <a:avLst/>
            </a:prstGeom>
            <a:gradFill flip="none" rotWithShape="1">
              <a:gsLst>
                <a:gs pos="0">
                  <a:srgbClr val="89EAF7">
                    <a:shade val="30000"/>
                    <a:satMod val="115000"/>
                  </a:srgbClr>
                </a:gs>
                <a:gs pos="50000">
                  <a:srgbClr val="89EAF7">
                    <a:shade val="67500"/>
                    <a:satMod val="115000"/>
                  </a:srgbClr>
                </a:gs>
                <a:gs pos="100000">
                  <a:srgbClr val="89EAF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endParaRPr lang="de-DE" sz="1800" dirty="0"/>
            </a:p>
            <a:p>
              <a:endParaRPr lang="de-DE" sz="1800" dirty="0"/>
            </a:p>
            <a:p>
              <a:endParaRPr lang="de-DE" sz="1800" dirty="0"/>
            </a:p>
            <a:p>
              <a:endParaRPr lang="de-DE" sz="1800" dirty="0"/>
            </a:p>
          </p:txBody>
        </p:sp>
        <p:pic>
          <p:nvPicPr>
            <p:cNvPr id="13" name="Grafik 1" descr="Z:\Kunden_divers\Grundschule_Wuerm\KD_0020_Corporate_Design\Logos\sx\GW_83mm_RGB.emf">
              <a:extLst>
                <a:ext uri="{FF2B5EF4-FFF2-40B4-BE49-F238E27FC236}">
                  <a16:creationId xmlns:a16="http://schemas.microsoft.com/office/drawing/2014/main" id="{C906B07C-530D-4A3D-A44E-53A928D03649}"/>
                </a:ext>
              </a:extLst>
            </p:cNvPr>
            <p:cNvPicPr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47516"/>
              <a:ext cx="3673415" cy="901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fik 13" descr="Hintergrund.png">
              <a:extLst>
                <a:ext uri="{FF2B5EF4-FFF2-40B4-BE49-F238E27FC236}">
                  <a16:creationId xmlns:a16="http://schemas.microsoft.com/office/drawing/2014/main" id="{3686F137-DBBC-499C-9DFA-21C071B9E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rcRect l="63387"/>
            <a:stretch>
              <a:fillRect/>
            </a:stretch>
          </p:blipFill>
          <p:spPr>
            <a:xfrm>
              <a:off x="8755934" y="-36592"/>
              <a:ext cx="3437526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396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479426" y="1319692"/>
            <a:ext cx="11233149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pPr algn="ctr"/>
            <a:r>
              <a:rPr lang="de-DE" dirty="0"/>
              <a:t>Wer wird eingeschult ?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AAC43E8-34C9-44F9-BDD6-1C8075A00464}"/>
              </a:ext>
            </a:extLst>
          </p:cNvPr>
          <p:cNvSpPr/>
          <p:nvPr/>
        </p:nvSpPr>
        <p:spPr>
          <a:xfrm>
            <a:off x="778738" y="2134454"/>
            <a:ext cx="10634523" cy="97872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b="1" dirty="0">
                <a:solidFill>
                  <a:schemeClr val="tx1"/>
                </a:solidFill>
                <a:latin typeface="BMWGroupTN Condensed" pitchFamily="50" charset="0"/>
              </a:rPr>
              <a:t>Reguläre Kinder</a:t>
            </a:r>
          </a:p>
          <a:p>
            <a:r>
              <a:rPr lang="de-DE" dirty="0">
                <a:solidFill>
                  <a:schemeClr val="tx1"/>
                </a:solidFill>
                <a:latin typeface="BMWGroupTN Condensed" pitchFamily="50" charset="0"/>
              </a:rPr>
              <a:t>Alle Kinder, die vom Schulbesuch zurückgestellt waren. </a:t>
            </a:r>
            <a:br>
              <a:rPr lang="de-DE" dirty="0">
                <a:solidFill>
                  <a:schemeClr val="tx1"/>
                </a:solidFill>
                <a:latin typeface="BMWGroupTN Condensed" pitchFamily="50" charset="0"/>
              </a:rPr>
            </a:br>
            <a:r>
              <a:rPr lang="de-DE" dirty="0">
                <a:solidFill>
                  <a:schemeClr val="tx1"/>
                </a:solidFill>
                <a:latin typeface="BMWGroupTN Condensed" pitchFamily="50" charset="0"/>
              </a:rPr>
              <a:t>Alle Kinder, die bis zum 30. Juni 6 Jahre alt werden (geb. 01.10.2017 bis 30.06.2018) .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56119E-5020-4853-A858-4A51F4E84280}"/>
              </a:ext>
            </a:extLst>
          </p:cNvPr>
          <p:cNvSpPr/>
          <p:nvPr/>
        </p:nvSpPr>
        <p:spPr>
          <a:xfrm>
            <a:off x="778740" y="3173047"/>
            <a:ext cx="10634523" cy="1277273"/>
          </a:xfrm>
          <a:prstGeom prst="rect">
            <a:avLst/>
          </a:prstGeom>
          <a:solidFill>
            <a:srgbClr val="FFFFBB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b="1" dirty="0">
                <a:solidFill>
                  <a:schemeClr val="tx1"/>
                </a:solidFill>
                <a:latin typeface="BMWGroupTN Condensed" pitchFamily="50" charset="0"/>
              </a:rPr>
              <a:t>Möglichkeit Einschulungskorridor</a:t>
            </a:r>
          </a:p>
          <a:p>
            <a:r>
              <a:rPr lang="de-DE" dirty="0">
                <a:solidFill>
                  <a:schemeClr val="tx1"/>
                </a:solidFill>
                <a:latin typeface="BMWGroupTN Condensed" pitchFamily="50" charset="0"/>
              </a:rPr>
              <a:t>Alle Kinder auf </a:t>
            </a:r>
            <a:r>
              <a:rPr lang="de-DE" u="sng" dirty="0">
                <a:solidFill>
                  <a:schemeClr val="tx1"/>
                </a:solidFill>
                <a:latin typeface="BMWGroupTN Condensed" pitchFamily="50" charset="0"/>
              </a:rPr>
              <a:t>Wunsch der Eltern </a:t>
            </a:r>
            <a:r>
              <a:rPr lang="de-DE" dirty="0">
                <a:solidFill>
                  <a:schemeClr val="tx1"/>
                </a:solidFill>
                <a:latin typeface="BMWGroupTN Condensed" pitchFamily="50" charset="0"/>
              </a:rPr>
              <a:t>die zwischen dem 01.07.2018 - 30.09.2018 geboren sind</a:t>
            </a:r>
          </a:p>
          <a:p>
            <a:r>
              <a:rPr lang="de-DE" dirty="0">
                <a:solidFill>
                  <a:schemeClr val="tx1"/>
                </a:solidFill>
                <a:latin typeface="BMWGroupTN Condensed" pitchFamily="50" charset="0"/>
              </a:rPr>
              <a:t>Entscheidungsfrist der Eltern: 11.04.2024 (Einschulungsverfahren muss durchgeführt werden), </a:t>
            </a:r>
          </a:p>
          <a:p>
            <a:r>
              <a:rPr lang="de-DE" dirty="0">
                <a:solidFill>
                  <a:schemeClr val="tx1"/>
                </a:solidFill>
                <a:latin typeface="BMWGroupTN Condensed" pitchFamily="50" charset="0"/>
              </a:rPr>
              <a:t>keine Fristverlängerung möglich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561D736-11F4-4B1F-AB85-1A54FD994CA1}"/>
              </a:ext>
            </a:extLst>
          </p:cNvPr>
          <p:cNvSpPr/>
          <p:nvPr/>
        </p:nvSpPr>
        <p:spPr>
          <a:xfrm>
            <a:off x="778740" y="4522961"/>
            <a:ext cx="10634522" cy="2109614"/>
          </a:xfrm>
          <a:prstGeom prst="rect">
            <a:avLst/>
          </a:prstGeom>
          <a:gradFill flip="none" rotWithShape="1">
            <a:gsLst>
              <a:gs pos="0">
                <a:srgbClr val="D16349">
                  <a:lumMod val="0"/>
                  <a:lumOff val="100000"/>
                </a:srgbClr>
              </a:gs>
              <a:gs pos="0">
                <a:srgbClr val="D16349">
                  <a:lumMod val="0"/>
                  <a:lumOff val="100000"/>
                </a:srgbClr>
              </a:gs>
              <a:gs pos="48000">
                <a:srgbClr val="D16349">
                  <a:lumMod val="40000"/>
                  <a:lumOff val="60000"/>
                </a:srgbClr>
              </a:gs>
              <a:gs pos="100000">
                <a:srgbClr val="D16349">
                  <a:lumMod val="60000"/>
                  <a:lumOff val="40000"/>
                </a:srgbClr>
              </a:gs>
            </a:gsLst>
            <a:lin ang="5400000" scaled="0"/>
            <a:tileRect/>
          </a:gra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21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Sonderfälle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524000" algn="l"/>
              </a:tabLst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„Kann-Kinder“ 		vorzeitige Einschulung der Kinder, die zwischen dem  01.10.2018 - 31.12.2018 geboren sind </a:t>
            </a: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</a:b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			→ Antrag sobald wie möglich (bis spätestens Anfang April) 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„Rückstell-Kinder“ 	Möglichkeit der Zurückstellung vom Schulbesuch </a:t>
            </a: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</a:b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			→ Antrag bis 31.07.2024 durch Eltern und bis 30. November durch die Schule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Gastschulkinder 		Möglichkeit eines Gastschulbesuchs aus triftigen Gründen </a:t>
            </a: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</a:b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MWGroupTN Condensed" pitchFamily="50" charset="0"/>
              </a:rPr>
              <a:t>			→ Antrag (Sprengelschule!) bis zum Termin der Schuleinschreibung!</a:t>
            </a:r>
          </a:p>
        </p:txBody>
      </p:sp>
    </p:spTree>
    <p:extLst>
      <p:ext uri="{BB962C8B-B14F-4D97-AF65-F5344CB8AC3E}">
        <p14:creationId xmlns:p14="http://schemas.microsoft.com/office/powerpoint/2010/main" val="438695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2246313" y="1143597"/>
            <a:ext cx="7772400" cy="792087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Schuleinschreibung</a:t>
            </a: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D28C68DD-502F-4F71-BC05-23B9A3E01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0745" y="2384425"/>
            <a:ext cx="5823536" cy="3217676"/>
          </a:xfrm>
        </p:spPr>
        <p:txBody>
          <a:bodyPr>
            <a:spAutoFit/>
          </a:bodyPr>
          <a:lstStyle/>
          <a:p>
            <a:pPr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</a:pPr>
            <a:r>
              <a:rPr lang="de-DE" sz="2000" dirty="0"/>
              <a:t>Mittwoch 12.03.24, 15.00 – 18.00 Uhr (gestaffelt)</a:t>
            </a:r>
          </a:p>
          <a:p>
            <a:pPr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</a:pPr>
            <a:r>
              <a:rPr lang="de-DE" sz="2000" dirty="0"/>
              <a:t>Präsenz des Kindes notwendig („kleines Schulspiel“) </a:t>
            </a:r>
          </a:p>
          <a:p>
            <a:pPr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</a:pPr>
            <a:r>
              <a:rPr lang="de-DE" sz="2000" dirty="0"/>
              <a:t>Sonderfälle im Rektorat</a:t>
            </a:r>
          </a:p>
          <a:p>
            <a:pPr>
              <a:lnSpc>
                <a:spcPts val="2500"/>
              </a:lnSpc>
              <a:spcBef>
                <a:spcPts val="400"/>
              </a:spcBef>
              <a:spcAft>
                <a:spcPts val="800"/>
              </a:spcAft>
            </a:pPr>
            <a:r>
              <a:rPr lang="de-DE" sz="2000" dirty="0"/>
              <a:t>Anmeldungen Hort bitte unter </a:t>
            </a:r>
            <a:br>
              <a:rPr lang="de-DE" sz="2000" dirty="0"/>
            </a:br>
            <a:r>
              <a:rPr lang="de-DE" sz="2000" dirty="0"/>
              <a:t>	</a:t>
            </a:r>
            <a:r>
              <a:rPr lang="de-DE" sz="20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hort-stockdorf@awo-muenchen.de</a:t>
            </a:r>
            <a:endParaRPr lang="de-DE" sz="2000" u="sng" dirty="0">
              <a:solidFill>
                <a:srgbClr val="0070C0"/>
              </a:solidFill>
            </a:endParaRPr>
          </a:p>
          <a:p>
            <a:pPr>
              <a:lnSpc>
                <a:spcPts val="2500"/>
              </a:lnSpc>
              <a:spcBef>
                <a:spcPts val="400"/>
              </a:spcBef>
              <a:spcAft>
                <a:spcPts val="800"/>
              </a:spcAft>
            </a:pPr>
            <a:r>
              <a:rPr lang="de-DE" sz="2000" dirty="0"/>
              <a:t>Mittagsbetreuung EKP bitte unter </a:t>
            </a:r>
            <a:br>
              <a:rPr lang="de-DE" sz="2000" dirty="0"/>
            </a:br>
            <a:r>
              <a:rPr lang="de-DE" sz="2000" dirty="0"/>
              <a:t>	</a:t>
            </a:r>
            <a:r>
              <a:rPr lang="de-DE" sz="2000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mittagsbetreuung@ekp.</a:t>
            </a:r>
            <a:r>
              <a:rPr lang="de-DE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br>
              <a:rPr lang="de-DE" sz="2000" dirty="0">
                <a:solidFill>
                  <a:srgbClr val="0070C0"/>
                </a:solidFill>
              </a:rPr>
            </a:br>
            <a:r>
              <a:rPr lang="de-DE" sz="2000" dirty="0"/>
              <a:t>alternativ Tel. 089/857 1112  kontaktieren</a:t>
            </a:r>
          </a:p>
        </p:txBody>
      </p:sp>
      <p:pic>
        <p:nvPicPr>
          <p:cNvPr id="13" name="Picture 10" descr="Quellbild anzeigen">
            <a:extLst>
              <a:ext uri="{FF2B5EF4-FFF2-40B4-BE49-F238E27FC236}">
                <a16:creationId xmlns:a16="http://schemas.microsoft.com/office/drawing/2014/main" id="{86426C2C-2777-469E-8D91-8516ED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714" flipH="1">
            <a:off x="8370319" y="4051200"/>
            <a:ext cx="1905841" cy="24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Quellbild anzeigen">
            <a:extLst>
              <a:ext uri="{FF2B5EF4-FFF2-40B4-BE49-F238E27FC236}">
                <a16:creationId xmlns:a16="http://schemas.microsoft.com/office/drawing/2014/main" id="{4EAED653-DE32-4EBD-8BBA-D75EE70D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690" y="1686630"/>
            <a:ext cx="2005571" cy="20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3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2246313" y="1143597"/>
            <a:ext cx="7772400" cy="792087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Unterlagen zur Schuleinschreibung</a:t>
            </a:r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47783966-BC49-44F2-AFFF-A6E22BE31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6325" y="2429905"/>
            <a:ext cx="7992938" cy="1925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/>
              <a:t>Verpflichtende Unterlagen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800"/>
              </a:spcAft>
            </a:pPr>
            <a:r>
              <a:rPr lang="de-DE" sz="2000" dirty="0"/>
              <a:t>Abstammungsurkunde im Original (zur Einsichtnahme)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2000" dirty="0"/>
              <a:t>Bestätigung der Gesundheitsuntersuchung 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2000" dirty="0"/>
              <a:t>Nachweis über Masernschutz (Impfpass oder ärztliche Bescheinigung)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2000" dirty="0"/>
              <a:t>? Sorgerechtsbeschluss 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2000" dirty="0"/>
              <a:t>? Rückstellungsbescheid </a:t>
            </a:r>
          </a:p>
          <a:p>
            <a:endParaRPr lang="de-DE" sz="2000" dirty="0"/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D23406EA-6AC0-4651-9FAB-66F85EE6D8F3}"/>
              </a:ext>
            </a:extLst>
          </p:cNvPr>
          <p:cNvSpPr txBox="1">
            <a:spLocks/>
          </p:cNvSpPr>
          <p:nvPr/>
        </p:nvSpPr>
        <p:spPr>
          <a:xfrm>
            <a:off x="2099304" y="5250555"/>
            <a:ext cx="7992938" cy="92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000" b="1" dirty="0">
                <a:latin typeface="BMWGroupTN Condensed" pitchFamily="50" charset="0"/>
              </a:rPr>
              <a:t>Freiwillige (aber empfehlenswerte) Unterlagen</a:t>
            </a:r>
          </a:p>
          <a:p>
            <a:r>
              <a:rPr lang="de-DE" sz="2000" dirty="0">
                <a:latin typeface="BMWGroupTN Condensed" pitchFamily="50" charset="0"/>
              </a:rPr>
              <a:t>Übergabebogen vom Kindergarten</a:t>
            </a:r>
          </a:p>
        </p:txBody>
      </p:sp>
    </p:spTree>
    <p:extLst>
      <p:ext uri="{BB962C8B-B14F-4D97-AF65-F5344CB8AC3E}">
        <p14:creationId xmlns:p14="http://schemas.microsoft.com/office/powerpoint/2010/main" val="144138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2209800" y="1259215"/>
            <a:ext cx="7772400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Erster Schultag</a:t>
            </a:r>
          </a:p>
        </p:txBody>
      </p:sp>
      <p:sp>
        <p:nvSpPr>
          <p:cNvPr id="9" name="Untertitel 5">
            <a:extLst>
              <a:ext uri="{FF2B5EF4-FFF2-40B4-BE49-F238E27FC236}">
                <a16:creationId xmlns:a16="http://schemas.microsoft.com/office/drawing/2014/main" id="{D62998D0-884F-4FDE-AACB-736E50642D49}"/>
              </a:ext>
            </a:extLst>
          </p:cNvPr>
          <p:cNvSpPr txBox="1">
            <a:spLocks/>
          </p:cNvSpPr>
          <p:nvPr/>
        </p:nvSpPr>
        <p:spPr>
          <a:xfrm>
            <a:off x="1847528" y="2384425"/>
            <a:ext cx="8496944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ts val="2400"/>
              </a:lnSpc>
              <a:spcBef>
                <a:spcPts val="600"/>
              </a:spcBef>
              <a:spcAft>
                <a:spcPts val="800"/>
              </a:spcAft>
            </a:pPr>
            <a:r>
              <a:rPr lang="de-DE" sz="2000" dirty="0">
                <a:latin typeface="BMWGroupTN Condensed" pitchFamily="50" charset="0"/>
              </a:rPr>
              <a:t>Dienstag, 10.09.2024 	Begrüßung in der </a:t>
            </a:r>
            <a:r>
              <a:rPr lang="de-DE" sz="2000" b="1" dirty="0">
                <a:latin typeface="BMWGroupTN Condensed" pitchFamily="50" charset="0"/>
              </a:rPr>
              <a:t>Schulturnhalle</a:t>
            </a:r>
          </a:p>
          <a:p>
            <a:pPr marL="265113" indent="0">
              <a:lnSpc>
                <a:spcPts val="24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265113" algn="l"/>
              </a:tabLst>
            </a:pPr>
            <a:r>
              <a:rPr lang="de-DE" sz="2000" dirty="0">
                <a:latin typeface="BMWGroupTN Condensed" pitchFamily="50" charset="0"/>
              </a:rPr>
              <a:t>anschließend führen die Lehrkräfte „ihre“ Schulanfänger ins Klassenzimmer</a:t>
            </a:r>
          </a:p>
          <a:p>
            <a:pPr marL="266700" indent="-266700">
              <a:lnSpc>
                <a:spcPts val="2400"/>
              </a:lnSpc>
              <a:spcBef>
                <a:spcPts val="600"/>
              </a:spcBef>
              <a:spcAft>
                <a:spcPts val="800"/>
              </a:spcAft>
            </a:pPr>
            <a:r>
              <a:rPr lang="de-DE" sz="2000" dirty="0">
                <a:latin typeface="BMWGroupTN Condensed" pitchFamily="50" charset="0"/>
              </a:rPr>
              <a:t>Wichtige Informationen für die Eltern in der </a:t>
            </a:r>
            <a:r>
              <a:rPr lang="de-DE" sz="2000" b="1" dirty="0">
                <a:latin typeface="BMWGroupTN Condensed" pitchFamily="50" charset="0"/>
              </a:rPr>
              <a:t>Aula</a:t>
            </a:r>
            <a:endParaRPr lang="de-DE" sz="2000" dirty="0">
              <a:latin typeface="BMWGroupTN Condensed" pitchFamily="50" charset="0"/>
            </a:endParaRPr>
          </a:p>
          <a:p>
            <a:pPr marL="266700" indent="-266700">
              <a:lnSpc>
                <a:spcPts val="2400"/>
              </a:lnSpc>
              <a:spcBef>
                <a:spcPts val="600"/>
              </a:spcBef>
              <a:spcAft>
                <a:spcPts val="800"/>
              </a:spcAft>
            </a:pPr>
            <a:r>
              <a:rPr lang="de-DE" sz="2000" dirty="0">
                <a:latin typeface="BMWGroupTN Condensed" pitchFamily="50" charset="0"/>
              </a:rPr>
              <a:t>Möglichkeit zum Austausch bei Kaffee und Kuchen </a:t>
            </a:r>
          </a:p>
          <a:p>
            <a:pPr marL="266700" indent="-266700">
              <a:lnSpc>
                <a:spcPts val="2400"/>
              </a:lnSpc>
              <a:spcBef>
                <a:spcPts val="600"/>
              </a:spcBef>
              <a:spcAft>
                <a:spcPts val="800"/>
              </a:spcAft>
            </a:pPr>
            <a:r>
              <a:rPr lang="de-DE" sz="2000" dirty="0">
                <a:latin typeface="BMWGroupTN Condensed" pitchFamily="50" charset="0"/>
              </a:rPr>
              <a:t>Unterrichtsschluss am 1. Schultag 10.30 Uhr</a:t>
            </a:r>
          </a:p>
          <a:p>
            <a:pPr marL="266700" indent="-266700"/>
            <a:endParaRPr lang="de-DE" sz="2400" dirty="0">
              <a:latin typeface="BMWGroupTN Condensed" pitchFamily="50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7C8592-B801-4E79-B81B-FFA8497FDD3E}"/>
              </a:ext>
            </a:extLst>
          </p:cNvPr>
          <p:cNvGrpSpPr/>
          <p:nvPr/>
        </p:nvGrpSpPr>
        <p:grpSpPr>
          <a:xfrm>
            <a:off x="7768032" y="3817671"/>
            <a:ext cx="2973430" cy="2589004"/>
            <a:chOff x="8328864" y="3757796"/>
            <a:chExt cx="2973430" cy="2589004"/>
          </a:xfrm>
        </p:grpSpPr>
        <p:pic>
          <p:nvPicPr>
            <p:cNvPr id="12" name="Picture 2" descr="Quellbild anzeigen">
              <a:extLst>
                <a:ext uri="{FF2B5EF4-FFF2-40B4-BE49-F238E27FC236}">
                  <a16:creationId xmlns:a16="http://schemas.microsoft.com/office/drawing/2014/main" id="{A704397A-6004-41B0-8942-F76BBBBA8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864" y="3757796"/>
              <a:ext cx="2973430" cy="2589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91EE755-C7E3-4536-9E36-1C24A47A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4610" y="5052298"/>
              <a:ext cx="604963" cy="150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013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2246313" y="1143597"/>
            <a:ext cx="7772400" cy="792087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>
            <a:defPPr>
              <a:defRPr lang="de-DE"/>
            </a:defPPr>
            <a:lvl1pPr algn="ctr">
              <a:defRPr sz="3600">
                <a:solidFill>
                  <a:srgbClr val="0020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z="2800" dirty="0"/>
              <a:t>Erste Schulwoche</a:t>
            </a:r>
          </a:p>
        </p:txBody>
      </p:sp>
      <p:sp>
        <p:nvSpPr>
          <p:cNvPr id="13" name="Untertitel 5">
            <a:extLst>
              <a:ext uri="{FF2B5EF4-FFF2-40B4-BE49-F238E27FC236}">
                <a16:creationId xmlns:a16="http://schemas.microsoft.com/office/drawing/2014/main" id="{4C2FDB51-E499-4C8C-BC2C-D8B79954640B}"/>
              </a:ext>
            </a:extLst>
          </p:cNvPr>
          <p:cNvSpPr txBox="1">
            <a:spLocks/>
          </p:cNvSpPr>
          <p:nvPr/>
        </p:nvSpPr>
        <p:spPr>
          <a:xfrm>
            <a:off x="2152005" y="2754364"/>
            <a:ext cx="7961015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  <a:tabLst>
                <a:tab pos="3048000" algn="l"/>
                <a:tab pos="5381625" algn="l"/>
                <a:tab pos="6013450" algn="l"/>
                <a:tab pos="6192838" algn="l"/>
                <a:tab pos="6818313" algn="l"/>
              </a:tabLst>
            </a:pPr>
            <a:r>
              <a:rPr lang="de-DE" sz="1800" dirty="0">
                <a:latin typeface="BMWGroupTN Condensed" pitchFamily="50" charset="0"/>
              </a:rPr>
              <a:t>Dienstag, 	10.09.2024	bis		10.30	Uhr</a:t>
            </a:r>
          </a:p>
          <a:p>
            <a:pPr marL="0" indent="0">
              <a:spcBef>
                <a:spcPts val="800"/>
              </a:spcBef>
              <a:buNone/>
              <a:tabLst>
                <a:tab pos="3048000" algn="l"/>
                <a:tab pos="5381625" algn="l"/>
                <a:tab pos="6013450" algn="l"/>
                <a:tab pos="6192838" algn="l"/>
                <a:tab pos="6818313" algn="l"/>
              </a:tabLst>
            </a:pPr>
            <a:r>
              <a:rPr lang="de-DE" sz="1800" dirty="0">
                <a:latin typeface="BMWGroupTN Condensed" pitchFamily="50" charset="0"/>
              </a:rPr>
              <a:t>Mittwoch bis Freitag 	11.09.–13.09.2024	07.50	–  11.00	Uhr</a:t>
            </a:r>
            <a:br>
              <a:rPr lang="de-DE" sz="1800" dirty="0">
                <a:latin typeface="BMWGroupTN Condensed" pitchFamily="50" charset="0"/>
              </a:rPr>
            </a:br>
            <a:endParaRPr lang="de-DE" sz="1800" dirty="0">
              <a:latin typeface="BMWGroupTN Condensed" pitchFamily="50" charset="0"/>
            </a:endParaRPr>
          </a:p>
          <a:p>
            <a:pPr marL="0" indent="0">
              <a:spcBef>
                <a:spcPts val="800"/>
              </a:spcBef>
              <a:buNone/>
              <a:tabLst>
                <a:tab pos="3048000" algn="l"/>
                <a:tab pos="5381625" algn="l"/>
                <a:tab pos="6096000" algn="l"/>
                <a:tab pos="6457950" algn="l"/>
                <a:tab pos="7000875" algn="l"/>
              </a:tabLst>
            </a:pPr>
            <a:r>
              <a:rPr lang="de-DE" sz="1800" dirty="0">
                <a:latin typeface="BMWGroupTN Condensed" pitchFamily="50" charset="0"/>
              </a:rPr>
              <a:t>Abfrage nach Betreuung in der ersten Woche bitte unbedingt ins Federmäppchen legen</a:t>
            </a:r>
            <a:br>
              <a:rPr lang="de-DE" sz="1800" dirty="0">
                <a:latin typeface="BMWGroupTN Condensed" pitchFamily="50" charset="0"/>
              </a:rPr>
            </a:br>
            <a:r>
              <a:rPr lang="de-DE" sz="1800" dirty="0">
                <a:latin typeface="BMWGroupTN Condensed" pitchFamily="50" charset="0"/>
              </a:rPr>
              <a:t> </a:t>
            </a:r>
            <a:endParaRPr lang="de-DE" sz="1800" dirty="0">
              <a:solidFill>
                <a:srgbClr val="FF0000"/>
              </a:solidFill>
              <a:latin typeface="BMWGroupTN Condensed" pitchFamily="50" charset="0"/>
            </a:endParaRPr>
          </a:p>
          <a:p>
            <a:pPr marL="0" indent="0">
              <a:spcBef>
                <a:spcPts val="800"/>
              </a:spcBef>
              <a:buNone/>
              <a:tabLst>
                <a:tab pos="3048000" algn="l"/>
                <a:tab pos="5381625" algn="l"/>
                <a:tab pos="6013450" algn="l"/>
                <a:tab pos="6192838" algn="l"/>
                <a:tab pos="6818313" algn="l"/>
              </a:tabLst>
            </a:pPr>
            <a:r>
              <a:rPr lang="de-DE" sz="1800" dirty="0">
                <a:latin typeface="BMWGroupTN Condensed" pitchFamily="50" charset="0"/>
              </a:rPr>
              <a:t>1. Elternabend</a:t>
            </a:r>
          </a:p>
          <a:p>
            <a:pPr marL="0" indent="0">
              <a:spcBef>
                <a:spcPts val="800"/>
              </a:spcBef>
              <a:buNone/>
              <a:tabLst>
                <a:tab pos="3048000" algn="l"/>
                <a:tab pos="5381625" algn="l"/>
                <a:tab pos="6013450" algn="l"/>
                <a:tab pos="6192838" algn="l"/>
                <a:tab pos="6818313" algn="l"/>
              </a:tabLst>
            </a:pPr>
            <a:r>
              <a:rPr lang="de-DE" sz="1800" dirty="0">
                <a:latin typeface="BMWGroupTN Condensed" pitchFamily="50" charset="0"/>
              </a:rPr>
              <a:t>Dienstag	24.09.2024			19.00 	Uhr</a:t>
            </a:r>
          </a:p>
          <a:p>
            <a:pPr marL="266700" indent="-266700"/>
            <a:endParaRPr lang="de-DE" sz="1800" dirty="0">
              <a:latin typeface="BMWGroupTN Condensed" pitchFamily="50" charset="0"/>
            </a:endParaRPr>
          </a:p>
          <a:p>
            <a:pPr marL="266700" indent="-266700"/>
            <a:endParaRPr lang="de-DE" sz="1800" dirty="0">
              <a:latin typeface="BMWGroupTN Condensed" pitchFamily="50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2749B1F-BB93-1AE9-C0D3-5B84B39500F4}"/>
              </a:ext>
            </a:extLst>
          </p:cNvPr>
          <p:cNvGrpSpPr/>
          <p:nvPr/>
        </p:nvGrpSpPr>
        <p:grpSpPr>
          <a:xfrm>
            <a:off x="10039995" y="4256311"/>
            <a:ext cx="1807464" cy="2376264"/>
            <a:chOff x="10213848" y="3067540"/>
            <a:chExt cx="1807464" cy="237626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EFDDA33-55E0-4115-A97B-E680CF14A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8" r="-1"/>
            <a:stretch/>
          </p:blipFill>
          <p:spPr>
            <a:xfrm>
              <a:off x="10481532" y="3067540"/>
              <a:ext cx="1539780" cy="2376264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F826D943-9812-DA67-4B90-993A16D50764}"/>
                </a:ext>
              </a:extLst>
            </p:cNvPr>
            <p:cNvSpPr/>
            <p:nvPr/>
          </p:nvSpPr>
          <p:spPr>
            <a:xfrm>
              <a:off x="10213848" y="4255672"/>
              <a:ext cx="676656" cy="58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394497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E3DC67-BF45-4A5B-92DA-81ABF7B4D283}"/>
              </a:ext>
            </a:extLst>
          </p:cNvPr>
          <p:cNvSpPr txBox="1">
            <a:spLocks/>
          </p:cNvSpPr>
          <p:nvPr/>
        </p:nvSpPr>
        <p:spPr>
          <a:xfrm>
            <a:off x="2246313" y="1143597"/>
            <a:ext cx="7772400" cy="792087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>
                <a:latin typeface="BMWGroupTN Condensed" pitchFamily="50" charset="0"/>
              </a:rPr>
              <a:t>Kiss and </a:t>
            </a:r>
            <a:r>
              <a:rPr lang="de-DE" dirty="0" err="1">
                <a:latin typeface="BMWGroupTN Condensed" pitchFamily="50" charset="0"/>
              </a:rPr>
              <a:t>go</a:t>
            </a:r>
            <a:r>
              <a:rPr lang="de-DE" dirty="0">
                <a:latin typeface="BMWGroupTN Condensed" pitchFamily="50" charset="0"/>
              </a:rPr>
              <a:t> …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69F4C39C-74D6-4D24-8279-A23FB6930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26" r="3205"/>
          <a:stretch/>
        </p:blipFill>
        <p:spPr>
          <a:xfrm>
            <a:off x="479425" y="3257272"/>
            <a:ext cx="5184076" cy="310311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Untertitel 5">
            <a:extLst>
              <a:ext uri="{FF2B5EF4-FFF2-40B4-BE49-F238E27FC236}">
                <a16:creationId xmlns:a16="http://schemas.microsoft.com/office/drawing/2014/main" id="{7BE30DC9-14EE-429E-9DC9-BBA764B654B0}"/>
              </a:ext>
            </a:extLst>
          </p:cNvPr>
          <p:cNvSpPr txBox="1">
            <a:spLocks/>
          </p:cNvSpPr>
          <p:nvPr/>
        </p:nvSpPr>
        <p:spPr>
          <a:xfrm>
            <a:off x="909745" y="2384425"/>
            <a:ext cx="4323436" cy="1077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>
                <a:latin typeface="BMWGroupTN Condensed" pitchFamily="50" charset="0"/>
              </a:rPr>
              <a:t>Lassen Sie </a:t>
            </a:r>
            <a:br>
              <a:rPr lang="de-DE" sz="2000" dirty="0">
                <a:latin typeface="BMWGroupTN Condensed" pitchFamily="50" charset="0"/>
              </a:rPr>
            </a:br>
            <a:r>
              <a:rPr lang="de-DE" sz="2000" dirty="0">
                <a:latin typeface="BMWGroupTN Condensed" pitchFamily="50" charset="0"/>
              </a:rPr>
              <a:t>Ihre Kinder groß werden!  </a:t>
            </a: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D451DEA4-16DC-4D49-BB19-F061274FD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319" t="4706"/>
          <a:stretch/>
        </p:blipFill>
        <p:spPr>
          <a:xfrm>
            <a:off x="6745727" y="3257273"/>
            <a:ext cx="4864957" cy="310311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Untertitel 5">
            <a:extLst>
              <a:ext uri="{FF2B5EF4-FFF2-40B4-BE49-F238E27FC236}">
                <a16:creationId xmlns:a16="http://schemas.microsoft.com/office/drawing/2014/main" id="{F9DEF3CB-0417-46F3-8F49-22F3E2853E57}"/>
              </a:ext>
            </a:extLst>
          </p:cNvPr>
          <p:cNvSpPr txBox="1"/>
          <p:nvPr/>
        </p:nvSpPr>
        <p:spPr>
          <a:xfrm>
            <a:off x="7112156" y="2384425"/>
            <a:ext cx="4132099" cy="1099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tx1"/>
                </a:solidFill>
                <a:latin typeface="BMWGroupTN Condensed" pitchFamily="50" charset="0"/>
              </a:rPr>
              <a:t>Lassen Sie </a:t>
            </a:r>
            <a:br>
              <a:rPr lang="de-DE" sz="2000" dirty="0">
                <a:solidFill>
                  <a:schemeClr val="tx1"/>
                </a:solidFill>
                <a:latin typeface="BMWGroupTN Condensed" pitchFamily="50" charset="0"/>
              </a:rPr>
            </a:br>
            <a:r>
              <a:rPr lang="de-DE" sz="2000" dirty="0">
                <a:solidFill>
                  <a:schemeClr val="tx1"/>
                </a:solidFill>
                <a:latin typeface="BMWGroupTN Condensed" pitchFamily="50" charset="0"/>
              </a:rPr>
              <a:t>Ihre Kinder zu Fuß zur Schule gehen!</a:t>
            </a:r>
          </a:p>
          <a:p>
            <a:pPr marL="457200" indent="-457200">
              <a:buFont typeface="Arial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MWGroupTN Condensed" pitchFamily="50" charset="0"/>
            </a:endParaRPr>
          </a:p>
          <a:p>
            <a:endParaRPr lang="de-DE" sz="2000" dirty="0">
              <a:solidFill>
                <a:schemeClr val="tx1"/>
              </a:solidFill>
              <a:latin typeface="BMWGroupTN Condensed" pitchFamily="50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79171DF-4EAC-4814-8510-DAC8C9852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8" y="3616933"/>
            <a:ext cx="3028290" cy="258795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0E3B2C2-8BF2-4609-B588-FF97754C71A3}"/>
              </a:ext>
            </a:extLst>
          </p:cNvPr>
          <p:cNvSpPr txBox="1"/>
          <p:nvPr/>
        </p:nvSpPr>
        <p:spPr>
          <a:xfrm>
            <a:off x="10568980" y="1143597"/>
            <a:ext cx="137460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 Narrow" panose="020B0606020202030204" pitchFamily="34" charset="0"/>
                <a:sym typeface="Wingdings 3" panose="05040102010807070707" pitchFamily="18" charset="2"/>
              </a:rPr>
              <a:t> </a:t>
            </a:r>
            <a:r>
              <a:rPr lang="de-DE" sz="1600" dirty="0">
                <a:latin typeface="Arial Narrow" panose="020B0606020202030204" pitchFamily="34" charset="0"/>
              </a:rPr>
              <a:t>HOMEPAGE</a:t>
            </a:r>
          </a:p>
        </p:txBody>
      </p:sp>
    </p:spTree>
    <p:extLst>
      <p:ext uri="{BB962C8B-B14F-4D97-AF65-F5344CB8AC3E}">
        <p14:creationId xmlns:p14="http://schemas.microsoft.com/office/powerpoint/2010/main" val="2656455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">
            <a:extLst>
              <a:ext uri="{FF2B5EF4-FFF2-40B4-BE49-F238E27FC236}">
                <a16:creationId xmlns:a16="http://schemas.microsoft.com/office/drawing/2014/main" id="{7FAAC81E-A966-4B8A-B6A7-F7BDE045740D}"/>
              </a:ext>
            </a:extLst>
          </p:cNvPr>
          <p:cNvSpPr txBox="1"/>
          <p:nvPr/>
        </p:nvSpPr>
        <p:spPr>
          <a:xfrm>
            <a:off x="2352093" y="6232465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Bahnschrift Light Condensed" panose="020B0502040204020203" pitchFamily="34" charset="0"/>
              </a:defRPr>
            </a:lvl1pPr>
          </a:lstStyle>
          <a:p>
            <a:r>
              <a:rPr lang="de-DE" sz="2000" dirty="0">
                <a:latin typeface="BMWGroupTN Condensed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de-DE" sz="1800" dirty="0">
                <a:latin typeface="BMWGroupTN Condensed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.schulmanager-online.de</a:t>
            </a:r>
            <a:endParaRPr lang="de-DE" sz="1800" dirty="0">
              <a:latin typeface="BMWGroupTN Condensed" pitchFamily="50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6D46DC4-9856-4A1F-BE3D-BFF48F976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27"/>
          <a:stretch/>
        </p:blipFill>
        <p:spPr>
          <a:xfrm>
            <a:off x="2801256" y="2045391"/>
            <a:ext cx="6589487" cy="38680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E56F0F9A-BE4F-4C76-A819-E53EBC5AF063}"/>
              </a:ext>
            </a:extLst>
          </p:cNvPr>
          <p:cNvSpPr txBox="1">
            <a:spLocks/>
          </p:cNvSpPr>
          <p:nvPr/>
        </p:nvSpPr>
        <p:spPr>
          <a:xfrm>
            <a:off x="3494041" y="3794038"/>
            <a:ext cx="2016224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Kalender</a:t>
            </a:r>
          </a:p>
          <a:p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Krankmeldung</a:t>
            </a:r>
          </a:p>
          <a:p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Kommunikation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DDC76D6-ACB2-4428-B6EA-40285173C123}"/>
              </a:ext>
            </a:extLst>
          </p:cNvPr>
          <p:cNvSpPr txBox="1">
            <a:spLocks/>
          </p:cNvSpPr>
          <p:nvPr/>
        </p:nvSpPr>
        <p:spPr>
          <a:xfrm>
            <a:off x="2246313" y="1143597"/>
            <a:ext cx="7772400" cy="792087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>
            <a:defPPr>
              <a:defRPr lang="de-DE"/>
            </a:defPPr>
            <a:lvl1pPr algn="ctr">
              <a:defRPr sz="3600">
                <a:solidFill>
                  <a:srgbClr val="0020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z="2800" dirty="0">
                <a:latin typeface="BMWGroupTN Condensed" pitchFamily="50" charset="0"/>
              </a:rPr>
              <a:t>Unser Schulportal</a:t>
            </a:r>
          </a:p>
        </p:txBody>
      </p:sp>
    </p:spTree>
    <p:extLst>
      <p:ext uri="{BB962C8B-B14F-4D97-AF65-F5344CB8AC3E}">
        <p14:creationId xmlns:p14="http://schemas.microsoft.com/office/powerpoint/2010/main" val="332152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07F13DC-5CDB-4FB7-AC2F-40733A1B83D1}"/>
              </a:ext>
            </a:extLst>
          </p:cNvPr>
          <p:cNvSpPr/>
          <p:nvPr/>
        </p:nvSpPr>
        <p:spPr>
          <a:xfrm>
            <a:off x="6521311" y="2135706"/>
            <a:ext cx="374441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Gemeinsam </a:t>
            </a:r>
            <a:br>
              <a:rPr lang="de-DE" sz="2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de-DE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	die Welt entdecken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8B4A8B97-FFE5-4968-A2B7-CD1843C91155}"/>
              </a:ext>
            </a:extLst>
          </p:cNvPr>
          <p:cNvSpPr txBox="1">
            <a:spLocks/>
          </p:cNvSpPr>
          <p:nvPr/>
        </p:nvSpPr>
        <p:spPr>
          <a:xfrm>
            <a:off x="2873167" y="5373755"/>
            <a:ext cx="6445666" cy="539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Förderverein der Grundschule an der Würm – Stockdorf </a:t>
            </a:r>
            <a:r>
              <a:rPr lang="de-DE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e.V</a:t>
            </a:r>
            <a:r>
              <a:rPr lang="de-DE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,.</a:t>
            </a:r>
          </a:p>
          <a:p>
            <a:pPr>
              <a:lnSpc>
                <a:spcPts val="1500"/>
              </a:lnSpc>
            </a:pPr>
            <a:r>
              <a:rPr lang="de-DE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info@foerderverein-stockdorf.de</a:t>
            </a:r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01BB29F5-0C08-488C-8F5D-571A4313482F}"/>
              </a:ext>
            </a:extLst>
          </p:cNvPr>
          <p:cNvSpPr txBox="1"/>
          <p:nvPr/>
        </p:nvSpPr>
        <p:spPr>
          <a:xfrm>
            <a:off x="2315580" y="6238871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2060"/>
                </a:solidFill>
                <a:latin typeface="BMWGroupTN Condensed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www.foerderverein-stockdorf.de</a:t>
            </a:r>
            <a:endParaRPr lang="de-DE" sz="2000" dirty="0">
              <a:solidFill>
                <a:srgbClr val="002060"/>
              </a:solidFill>
              <a:latin typeface="BMWGroupTN Condensed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E160F2E-FBDA-46F5-8EA2-7282FDCA19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3" b="5109"/>
          <a:stretch/>
        </p:blipFill>
        <p:spPr>
          <a:xfrm>
            <a:off x="1954299" y="1423436"/>
            <a:ext cx="8311428" cy="3624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109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2">
            <a:extLst>
              <a:ext uri="{FF2B5EF4-FFF2-40B4-BE49-F238E27FC236}">
                <a16:creationId xmlns:a16="http://schemas.microsoft.com/office/drawing/2014/main" id="{6EBFC971-F9D7-48D6-A643-2B450DC9A01B}"/>
              </a:ext>
            </a:extLst>
          </p:cNvPr>
          <p:cNvSpPr txBox="1"/>
          <p:nvPr/>
        </p:nvSpPr>
        <p:spPr>
          <a:xfrm>
            <a:off x="2315580" y="6232465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2060"/>
                </a:solidFill>
                <a:latin typeface="BMWGroupTN Condensed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www.grundschule-stockdorf.de</a:t>
            </a:r>
            <a:endParaRPr lang="de-DE" sz="2000" dirty="0">
              <a:solidFill>
                <a:srgbClr val="002060"/>
              </a:solidFill>
              <a:latin typeface="BMWGroupTN Condensed" pitchFamily="50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C85B32F-FF70-4BEC-BF39-51D74B5A7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3"/>
          <a:stretch/>
        </p:blipFill>
        <p:spPr>
          <a:xfrm>
            <a:off x="3424135" y="1520825"/>
            <a:ext cx="5343729" cy="43428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54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0983-0902-6FB3-A029-FDFE75183AD7}"/>
              </a:ext>
            </a:extLst>
          </p:cNvPr>
          <p:cNvSpPr txBox="1">
            <a:spLocks/>
          </p:cNvSpPr>
          <p:nvPr/>
        </p:nvSpPr>
        <p:spPr>
          <a:xfrm>
            <a:off x="2461936" y="3115945"/>
            <a:ext cx="7268128" cy="90000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>
                <a:solidFill>
                  <a:srgbClr val="002060"/>
                </a:solidFill>
                <a:latin typeface="BMWGroupTN Condensed" pitchFamily="50" charset="0"/>
              </a:rPr>
              <a:t>leben  -  lernen  -  wohlfühlen</a:t>
            </a:r>
          </a:p>
        </p:txBody>
      </p:sp>
    </p:spTree>
    <p:extLst>
      <p:ext uri="{BB962C8B-B14F-4D97-AF65-F5344CB8AC3E}">
        <p14:creationId xmlns:p14="http://schemas.microsoft.com/office/powerpoint/2010/main" val="45616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hnee, draußen, Gebäude enthält.&#10;&#10;Automatisch generierte Beschreibung">
            <a:extLst>
              <a:ext uri="{FF2B5EF4-FFF2-40B4-BE49-F238E27FC236}">
                <a16:creationId xmlns:a16="http://schemas.microsoft.com/office/drawing/2014/main" id="{4317E8A6-AC5F-40BF-A352-91D7C5ED1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/>
          <a:stretch/>
        </p:blipFill>
        <p:spPr>
          <a:xfrm>
            <a:off x="648534" y="1362456"/>
            <a:ext cx="5273798" cy="277099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Quellbild anzeigen">
            <a:extLst>
              <a:ext uri="{FF2B5EF4-FFF2-40B4-BE49-F238E27FC236}">
                <a16:creationId xmlns:a16="http://schemas.microsoft.com/office/drawing/2014/main" id="{7BA85A76-21E2-439F-B8D5-94D570240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4"/>
          <a:stretch/>
        </p:blipFill>
        <p:spPr bwMode="auto">
          <a:xfrm>
            <a:off x="6435856" y="1350550"/>
            <a:ext cx="5135042" cy="251512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Text, Gebäude, draußen, rot enthält.&#10;&#10;Automatisch generierte Beschreibung">
            <a:extLst>
              <a:ext uri="{FF2B5EF4-FFF2-40B4-BE49-F238E27FC236}">
                <a16:creationId xmlns:a16="http://schemas.microsoft.com/office/drawing/2014/main" id="{D74E368A-ED82-4B58-B0C3-4D0713B8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32296" b="9696"/>
          <a:stretch/>
        </p:blipFill>
        <p:spPr>
          <a:xfrm>
            <a:off x="2398465" y="3447234"/>
            <a:ext cx="4925930" cy="241783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Baum, Schnee, draußen, Himmel enthält.&#10;&#10;Automatisch generierte Beschreibung">
            <a:extLst>
              <a:ext uri="{FF2B5EF4-FFF2-40B4-BE49-F238E27FC236}">
                <a16:creationId xmlns:a16="http://schemas.microsoft.com/office/drawing/2014/main" id="{52516978-E264-450C-A37D-2D24EB1FF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4" r="15220" b="24006"/>
          <a:stretch/>
        </p:blipFill>
        <p:spPr>
          <a:xfrm>
            <a:off x="6435856" y="4397524"/>
            <a:ext cx="5135042" cy="223505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42B60B6-6DF5-4481-A75D-14E04E8B2C65}"/>
              </a:ext>
            </a:extLst>
          </p:cNvPr>
          <p:cNvSpPr txBox="1"/>
          <p:nvPr/>
        </p:nvSpPr>
        <p:spPr>
          <a:xfrm>
            <a:off x="479425" y="6109355"/>
            <a:ext cx="11584558" cy="523220"/>
          </a:xfrm>
          <a:prstGeom prst="rect">
            <a:avLst/>
          </a:prstGeom>
          <a:noFill/>
        </p:spPr>
        <p:txBody>
          <a:bodyPr wrap="square" lIns="288000" rtlCol="0" anchor="ctr" anchorCtr="0">
            <a:noAutofit/>
          </a:bodyPr>
          <a:lstStyle>
            <a:defPPr>
              <a:defRPr lang="de-DE"/>
            </a:defPPr>
            <a:lvl1pPr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r>
              <a:rPr lang="de-DE" dirty="0"/>
              <a:t>Außerschulische Lernorte</a:t>
            </a:r>
          </a:p>
        </p:txBody>
      </p:sp>
    </p:spTree>
    <p:extLst>
      <p:ext uri="{BB962C8B-B14F-4D97-AF65-F5344CB8AC3E}">
        <p14:creationId xmlns:p14="http://schemas.microsoft.com/office/powerpoint/2010/main" val="383286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14E78A7C-8CC0-4CFF-B297-56ADD5E53A68}"/>
              </a:ext>
            </a:extLst>
          </p:cNvPr>
          <p:cNvSpPr txBox="1"/>
          <p:nvPr/>
        </p:nvSpPr>
        <p:spPr>
          <a:xfrm>
            <a:off x="514491" y="6109355"/>
            <a:ext cx="11427054" cy="523220"/>
          </a:xfrm>
          <a:prstGeom prst="rect">
            <a:avLst/>
          </a:prstGeom>
          <a:noFill/>
        </p:spPr>
        <p:txBody>
          <a:bodyPr wrap="square" lIns="288000" rtlCol="0" anchor="ctr" anchorCtr="0">
            <a:noAutofit/>
          </a:bodyPr>
          <a:lstStyle>
            <a:defPPr>
              <a:defRPr lang="de-DE"/>
            </a:defPPr>
            <a:lvl1pPr algn="just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pPr algn="l"/>
            <a:r>
              <a:rPr lang="de-DE" dirty="0"/>
              <a:t>Lernen mit unserem Schulhund „Polly“ </a:t>
            </a:r>
          </a:p>
        </p:txBody>
      </p:sp>
      <p:sp>
        <p:nvSpPr>
          <p:cNvPr id="2" name="Untertitel 5">
            <a:extLst>
              <a:ext uri="{FF2B5EF4-FFF2-40B4-BE49-F238E27FC236}">
                <a16:creationId xmlns:a16="http://schemas.microsoft.com/office/drawing/2014/main" id="{D4361628-9B16-EF64-3575-235E300E6A9D}"/>
              </a:ext>
            </a:extLst>
          </p:cNvPr>
          <p:cNvSpPr txBox="1">
            <a:spLocks/>
          </p:cNvSpPr>
          <p:nvPr/>
        </p:nvSpPr>
        <p:spPr>
          <a:xfrm>
            <a:off x="3611567" y="1893877"/>
            <a:ext cx="6403949" cy="32208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Einsatz im Rahmen </a:t>
            </a:r>
            <a:br>
              <a:rPr lang="de-DE" sz="2200" dirty="0">
                <a:latin typeface="BMWGroupTN Condensed" pitchFamily="50" charset="0"/>
              </a:rPr>
            </a:br>
            <a:r>
              <a:rPr lang="de-DE" sz="2200" dirty="0">
                <a:latin typeface="BMWGroupTN Condensed" pitchFamily="50" charset="0"/>
              </a:rPr>
              <a:t>einer „tiergestützten Pädagogik“</a:t>
            </a:r>
          </a:p>
          <a:p>
            <a:pPr marL="182563" indent="-182563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Stärkung der Persönlichkeit und des Selbstwertgefühls</a:t>
            </a:r>
          </a:p>
          <a:p>
            <a:pPr marL="182563" indent="-182563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Förderung des achtsamen und respektvollen Umgangs mit Lebewesen</a:t>
            </a:r>
          </a:p>
          <a:p>
            <a:pPr marL="182563" indent="-182563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Steigerung der Lernmotivation</a:t>
            </a:r>
          </a:p>
          <a:p>
            <a:pPr marL="182563" indent="-182563">
              <a:lnSpc>
                <a:spcPts val="30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Stressreduktion</a:t>
            </a:r>
          </a:p>
        </p:txBody>
      </p:sp>
    </p:spTree>
    <p:extLst>
      <p:ext uri="{BB962C8B-B14F-4D97-AF65-F5344CB8AC3E}">
        <p14:creationId xmlns:p14="http://schemas.microsoft.com/office/powerpoint/2010/main" val="87819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4" descr="L:\Bilder\Schuljahr 17-18\Präsentation Erstklasselternabend\P2200585.JPG">
            <a:extLst>
              <a:ext uri="{FF2B5EF4-FFF2-40B4-BE49-F238E27FC236}">
                <a16:creationId xmlns:a16="http://schemas.microsoft.com/office/drawing/2014/main" id="{29D6C91B-B35B-47AB-A52B-0ACBEAE93BB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985" y="2005994"/>
            <a:ext cx="3307590" cy="265436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4E78A7C-8CC0-4CFF-B297-56ADD5E53A68}"/>
              </a:ext>
            </a:extLst>
          </p:cNvPr>
          <p:cNvSpPr txBox="1"/>
          <p:nvPr/>
        </p:nvSpPr>
        <p:spPr>
          <a:xfrm>
            <a:off x="479426" y="6199167"/>
            <a:ext cx="11233150" cy="433408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noAutofit/>
          </a:bodyPr>
          <a:lstStyle/>
          <a:p>
            <a:pPr algn="r"/>
            <a:r>
              <a:rPr lang="de-DE" sz="2800" dirty="0">
                <a:solidFill>
                  <a:srgbClr val="002060"/>
                </a:solidFill>
                <a:latin typeface="BMWGroupTN Condensed" pitchFamily="50" charset="0"/>
              </a:rPr>
              <a:t>Lernen mit modernen Medien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D17B60-F4BA-4150-B7B3-4A32088A9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5" r="4154"/>
          <a:stretch/>
        </p:blipFill>
        <p:spPr>
          <a:xfrm>
            <a:off x="676655" y="2005994"/>
            <a:ext cx="3401569" cy="31129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479175-9D19-45E8-8BBC-640617F0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165" y="4503286"/>
            <a:ext cx="4268439" cy="185891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3A7B76-4299-432F-8584-2D5023C58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79" y="2005994"/>
            <a:ext cx="3602450" cy="265436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0B8AA4-FB56-47A0-9498-4144E9A9B6B9}"/>
              </a:ext>
            </a:extLst>
          </p:cNvPr>
          <p:cNvSpPr txBox="1"/>
          <p:nvPr/>
        </p:nvSpPr>
        <p:spPr>
          <a:xfrm>
            <a:off x="7046751" y="5301842"/>
            <a:ext cx="466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2060"/>
                </a:solidFill>
                <a:latin typeface="BMWGroupTN Condensed" pitchFamily="50" charset="0"/>
              </a:rPr>
              <a:t>Kooperatives Lernen und Präsentieren in der Gruppe</a:t>
            </a:r>
          </a:p>
        </p:txBody>
      </p:sp>
    </p:spTree>
    <p:extLst>
      <p:ext uri="{BB962C8B-B14F-4D97-AF65-F5344CB8AC3E}">
        <p14:creationId xmlns:p14="http://schemas.microsoft.com/office/powerpoint/2010/main" val="193830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7CAF1-2901-46BC-9744-B8E821FA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975" y="6176963"/>
            <a:ext cx="10515600" cy="455612"/>
          </a:xfrm>
          <a:noFill/>
        </p:spPr>
        <p:txBody>
          <a:bodyPr wrap="square" lIns="288000" rIns="288000" rtlCol="0" anchor="ctr" anchorCtr="0">
            <a:noAutofit/>
          </a:bodyPr>
          <a:lstStyle/>
          <a:p>
            <a:pPr algn="r"/>
            <a:r>
              <a:rPr lang="de-DE" sz="2800" dirty="0">
                <a:solidFill>
                  <a:srgbClr val="002060"/>
                </a:solidFill>
                <a:ea typeface="+mn-ea"/>
                <a:cs typeface="+mn-cs"/>
              </a:rPr>
              <a:t>Schulversuch MIT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AD8B87-02CD-41A7-9375-E15F8812A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2384425"/>
            <a:ext cx="11233150" cy="2502608"/>
          </a:xfr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de-DE" sz="2400" dirty="0"/>
              <a:t>Demokratie in der Schule</a:t>
            </a:r>
          </a:p>
          <a:p>
            <a:pPr>
              <a:lnSpc>
                <a:spcPts val="3200"/>
              </a:lnSpc>
            </a:pPr>
            <a:r>
              <a:rPr lang="de-DE" sz="2400" dirty="0"/>
              <a:t>Klassensprecher/innen - Kinderkonferenzen</a:t>
            </a:r>
          </a:p>
          <a:p>
            <a:pPr>
              <a:lnSpc>
                <a:spcPts val="3200"/>
              </a:lnSpc>
            </a:pPr>
            <a:r>
              <a:rPr lang="de-DE" sz="2400" dirty="0"/>
              <a:t>Wahl von Schülersprecher/innen</a:t>
            </a:r>
          </a:p>
          <a:p>
            <a:pPr>
              <a:lnSpc>
                <a:spcPts val="3200"/>
              </a:lnSpc>
            </a:pPr>
            <a:r>
              <a:rPr lang="de-DE" sz="2400" dirty="0"/>
              <a:t>aktive Mitgestaltung des Schullebens durch die Schüler/innen und Eltern </a:t>
            </a:r>
            <a:br>
              <a:rPr lang="de-DE" sz="2400" dirty="0"/>
            </a:br>
            <a:r>
              <a:rPr lang="de-DE" sz="2400" dirty="0"/>
              <a:t>z.B. Hausaufgaben ein Thema der gesamten Schulfamilie, Filmeabend, Pausenhofdisco …</a:t>
            </a:r>
          </a:p>
        </p:txBody>
      </p:sp>
    </p:spTree>
    <p:extLst>
      <p:ext uri="{BB962C8B-B14F-4D97-AF65-F5344CB8AC3E}">
        <p14:creationId xmlns:p14="http://schemas.microsoft.com/office/powerpoint/2010/main" val="375325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17C515E5-DA9E-47F1-9266-64DA1A88F25B}"/>
              </a:ext>
            </a:extLst>
          </p:cNvPr>
          <p:cNvSpPr txBox="1"/>
          <p:nvPr/>
        </p:nvSpPr>
        <p:spPr>
          <a:xfrm>
            <a:off x="479425" y="436228"/>
            <a:ext cx="11233151" cy="6196347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noAutofit/>
          </a:bodyPr>
          <a:lstStyle>
            <a:defPPr>
              <a:defRPr lang="de-DE"/>
            </a:defPPr>
            <a:lvl1pPr algn="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pPr algn="ctr"/>
            <a:r>
              <a:rPr lang="de-DE" dirty="0"/>
              <a:t>Übernahme von Verantwortung – Klassenrat und Kinderkonferenz</a:t>
            </a:r>
          </a:p>
          <a:p>
            <a:pPr algn="ctr"/>
            <a:r>
              <a:rPr lang="de-DE" dirty="0"/>
              <a:t>Zusammenkunft in der Schulversammlung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1011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3A20CC3-EF6E-460D-813B-928EDA28563A}"/>
              </a:ext>
            </a:extLst>
          </p:cNvPr>
          <p:cNvSpPr txBox="1">
            <a:spLocks/>
          </p:cNvSpPr>
          <p:nvPr/>
        </p:nvSpPr>
        <p:spPr>
          <a:xfrm>
            <a:off x="479425" y="6109355"/>
            <a:ext cx="11233150" cy="523220"/>
          </a:xfrm>
          <a:prstGeom prst="rect">
            <a:avLst/>
          </a:prstGeom>
          <a:noFill/>
        </p:spPr>
        <p:txBody>
          <a:bodyPr wrap="square" lIns="288000" rIns="288000" rtlCol="0" anchor="ctr" anchorCtr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rgbClr val="002060"/>
                </a:solidFill>
                <a:latin typeface="BMWGroupTN Condensed" pitchFamily="50" charset="0"/>
              </a:defRPr>
            </a:lvl1pPr>
          </a:lstStyle>
          <a:p>
            <a:pPr algn="r"/>
            <a:r>
              <a:rPr lang="de-DE" dirty="0"/>
              <a:t>Lernen mit dem Lehrplan plus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A78E2B5-170F-4350-98DC-2F7572BFF750}"/>
              </a:ext>
            </a:extLst>
          </p:cNvPr>
          <p:cNvSpPr txBox="1">
            <a:spLocks/>
          </p:cNvSpPr>
          <p:nvPr/>
        </p:nvSpPr>
        <p:spPr>
          <a:xfrm>
            <a:off x="4087131" y="2373438"/>
            <a:ext cx="5472608" cy="28040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ts val="28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bilden und erziehen</a:t>
            </a:r>
          </a:p>
          <a:p>
            <a:pPr marL="357188" indent="-357188">
              <a:lnSpc>
                <a:spcPts val="28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Alltagskompetenzen ausbilden</a:t>
            </a:r>
          </a:p>
          <a:p>
            <a:pPr marL="357188" indent="-357188">
              <a:lnSpc>
                <a:spcPts val="28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Kommunikation und Kooperation</a:t>
            </a:r>
          </a:p>
          <a:p>
            <a:pPr marL="357188" indent="-357188">
              <a:lnSpc>
                <a:spcPts val="28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eigenständiges und gemeinsames Lernen</a:t>
            </a:r>
          </a:p>
          <a:p>
            <a:pPr marL="357188" indent="-357188">
              <a:lnSpc>
                <a:spcPts val="28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Schüler beim Lernen individuell begleiten</a:t>
            </a:r>
          </a:p>
          <a:p>
            <a:pPr marL="357188" indent="-357188">
              <a:lnSpc>
                <a:spcPts val="2800"/>
              </a:lnSpc>
              <a:spcBef>
                <a:spcPts val="600"/>
              </a:spcBef>
              <a:spcAft>
                <a:spcPts val="300"/>
              </a:spcAft>
            </a:pPr>
            <a:r>
              <a:rPr lang="de-DE" sz="2200" dirty="0">
                <a:latin typeface="BMWGroupTN Condensed" pitchFamily="50" charset="0"/>
              </a:rPr>
              <a:t>Leistungsentwicklung würdigen</a:t>
            </a:r>
          </a:p>
        </p:txBody>
      </p:sp>
      <p:pic>
        <p:nvPicPr>
          <p:cNvPr id="7" name="Picture 2" descr="Quellbild anzeigen">
            <a:extLst>
              <a:ext uri="{FF2B5EF4-FFF2-40B4-BE49-F238E27FC236}">
                <a16:creationId xmlns:a16="http://schemas.microsoft.com/office/drawing/2014/main" id="{ECDAEE7F-E83D-4A46-9146-781DB332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85" y="4738684"/>
            <a:ext cx="4300965" cy="21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83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Breitbild</PresentationFormat>
  <Paragraphs>178</Paragraphs>
  <Slides>28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BMWGroupTN Condensed</vt:lpstr>
      <vt:lpstr>Calibri</vt:lpstr>
      <vt:lpstr>Arial</vt:lpstr>
      <vt:lpstr>Wingdings 3</vt:lpstr>
      <vt:lpstr>Arial Narrow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Schulversuch MIT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Frank-Andreas Bauer</dc:creator>
  <cp:lastModifiedBy>Babett Bauer</cp:lastModifiedBy>
  <cp:revision>50</cp:revision>
  <cp:lastPrinted>2024-02-06T15:59:43Z</cp:lastPrinted>
  <dcterms:created xsi:type="dcterms:W3CDTF">2022-01-24T20:06:46Z</dcterms:created>
  <dcterms:modified xsi:type="dcterms:W3CDTF">2024-02-22T07:57:46Z</dcterms:modified>
</cp:coreProperties>
</file>